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4.xml" ContentType="application/vnd.openxmlformats-officedocument.presentationml.notesSlide+xml"/>
  <Override PartName="/ppt/ink/ink4.xml" ContentType="application/inkml+xml"/>
  <Override PartName="/ppt/ink/ink5.xml" ContentType="application/inkml+xml"/>
  <Override PartName="/ppt/notesSlides/notesSlide5.xml" ContentType="application/vnd.openxmlformats-officedocument.presentationml.notesSlide+xml"/>
  <Override PartName="/ppt/ink/ink6.xml" ContentType="application/inkml+xml"/>
  <Override PartName="/ppt/ink/ink7.xml" ContentType="application/inkml+xml"/>
  <Override PartName="/ppt/notesSlides/notesSlide6.xml" ContentType="application/vnd.openxmlformats-officedocument.presentationml.notesSlide+xml"/>
  <Override PartName="/ppt/ink/ink8.xml" ContentType="application/inkml+xml"/>
  <Override PartName="/ppt/ink/ink9.xml" ContentType="application/inkml+xml"/>
  <Override PartName="/ppt/notesSlides/notesSlide7.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8.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notesSlides/notesSlide9.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70" r:id="rId17"/>
    <p:sldId id="269" r:id="rId18"/>
    <p:sldId id="271" r:id="rId19"/>
    <p:sldId id="268"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0BA9B-0BD3-4540-8135-EEB4E3D9A258}" v="3732" vWet="3734" dt="2022-11-15T06:23:31.449"/>
    <p1510:client id="{34D33374-3043-F049-A3EB-DF744CB4F5C4}" v="2040" dt="2022-11-15T07:44:18.205"/>
    <p1510:client id="{3944BC5A-FAA3-2555-2B4C-66DCF5F56B77}" v="11" dt="2022-11-15T04:45:59.859"/>
    <p1510:client id="{4F3BEF5C-030E-A98C-ACE2-9AB2E3B307BF}" v="79" dt="2022-11-15T05:06:32.546"/>
    <p1510:client id="{CA8BB526-DEF1-DB27-AC79-BA52C3BD6990}" v="157" dt="2022-11-15T05:56:28.888"/>
    <p1510:client id="{CE62851B-21AF-4D95-85C7-8F7B9194FBB8}" v="1798" vWet="1800" dt="2022-11-15T06:20:36.437"/>
    <p1510:client id="{E6FBD71A-A19A-E1EB-3027-5B4E5CBA881D}" v="1078" dt="2022-11-15T06:07:21.295"/>
    <p1510:client id="{EB4BBE36-4D4F-2556-983A-FBA0E77AB123}" v="25" dt="2022-11-15T05:11:49.893"/>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中間スタイル 1 - アクセント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中間スタイル 3 - アクセント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7292A2E-F333-43FB-9621-5CBBE7FDCDCB}" styleName="淡色スタイル 2 - アクセント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淡色スタイル 3 - アクセント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9"/>
  </p:normalViewPr>
  <p:slideViewPr>
    <p:cSldViewPr snapToGrid="0">
      <p:cViewPr varScale="1">
        <p:scale>
          <a:sx n="104" d="100"/>
          <a:sy n="104" d="100"/>
        </p:scale>
        <p:origin x="89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0:22.65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6207 9790 4127 0 0,'0'2'2688'0'0,"0"5"-1920"0"0,-3 3-128 0 0,0 3-128 0 0,-4-1 256 0 0,1 1-224 0 0,-3-3-32 0 0,1 1-384 0 0,-1 1 320 0 0,-2-2 640 0 0,-2 0-1024 0 0,2 2 0 0 0,2 1-64 0 0,0 2 256 0 0,1 0 160 0 0,3 1-32 0 0,1 1-320 0 0,0 0-64 0 0,-1-1 0 0 0,2 1 0 0 0,0 0 0 0 0,1 0 0 0 0,1-1 0 0 0,-2 1 64 0 0,-1 2 160 0 0,1 1-160 0 0,0 1-64 0 0,4-5 0 0 0,2-1 64 0 0,0-1-64 0 0,2 1 0 0 0,1-1 64 0 0,-1 2-64 0 0,-1-1 0 0 0,-2 1 0 0 0,0 1 0 0 0,1-1 64 0 0,1 1-64 0 0,0 0 64 0 0,-2-1-64 0 0,0 1 96 0 0,-1-1-32 0 0,0 1-64 0 0,2-1 0 0 0,0 1 64 0 0,1 0 0 0 0,-2-1 0 0 0,0 1-64 0 0,-1-1 0 0 0,0 1 0 0 0,-4-1 0 0 0,0 1 0 0 0,-1-1 0 0 0,1 1 0 0 0,-2-3 0 0 0,0-2 0 0 0,0 1 0 0 0,-1 1 64 0 0,1 0-64 0 0,0 2 0 0 0,2 0 160 0 0,0 0-160 0 0,2 0 0 0 0,1 1-96 0 0,0 0 96 0 0,0-1 0 0 0,0 1 0 0 0,0 0 0 0 0,1-1 0 0 0,-1 1 0 0 0,0-1 0 0 0,3-2 0 0 0,0-1 0 0 0,1 0 0 0 0,-1 1 0 0 0,2 0 0 0 0,0 1 0 0 0,-1 1 0 0 0,2 0 0 0 0,0 1 0 0 0,-2 0 0 0 0,0 2 64 0 0,-2 2-64 0 0,-1-1 0 0 0,0-1 0 0 0,-1 0 96 0 0,-1-1-32 0 0,1-1-64 0 0,0 0 0 0 0,0-1 0 0 0,0 1 0 0 0,0-1 0 0 0,-1 1 0 0 0,1-1 0 0 0,0 0-96 0 0,3 1 96 0 0,1-1 0 0 0,0 1 0 0 0,-2-1 0 0 0,1 1 0 0 0,-2 0 0 0 0,-1-1 0 0 0,1 1 0 0 0,-1-1 0 0 0,2-2 0 0 0,2-1 0 0 0,-1 0 0 0 0,0 0 0 0 0,-1 2 0 0 0,-1 0 0 0 0,0 1 0 0 0,-1 0 0 0 0,0 1 0 0 0,0-1 0 0 0,0 1 0 0 0,0 0 0 0 0,0-1 0 0 0,0 1 0 0 0,0 0 0 0 0,0-1 0 0 0,0 1 0 0 0,-3-1 0 0 0,-1 1 0 0 0,0-1 0 0 0,2 1 0 0 0,0-1 0 0 0,0 1 0 0 0,4-1 0 0 0,2 1 0 0 0,-3 0 64 0 0,-2-1-64 0 0,0 1 0 0 0,-1-1 0 0 0,1 1 0 0 0,0-1 0 0 0,0 1 0 0 0,1-1 0 0 0,-3-2 0 0 0,-1-1 0 0 0,1 0 0 0 0,0 0 0 0 0,1 2 64 0 0,1 0-64 0 0,0 1 0 0 0,1 0 0 0 0,-3 1 0 0 0,-1 0 0 0 0,4-1 0 0 0,1 1 0 0 0,0 0 0 0 0,1-1 0 0 0,0 1 0 0 0,1-1 0 0 0,2 1 0 0 0,-1-1 0 0 0,-1 1 0 0 0,-1 0 0 0 0,-1-1 0 0 0,3 1 64 0 0,-1-1 512 0 0,1-2-576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26.280"/>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25651 9697 6303 0 0,'6'0'1856'0'0,"1"3"3296"0"0,-2 3-4192 0 0,-3 4-448 0 0,-2 3-128 0 0,3 2 96 0 0,0 2-320 0 0,0 0-96 0 0,-1 0-64 0 0,-1 0 64 0 0,0 0-64 0 0,0 0 0 0 0,-1 0 0 0 0,0 0 64 0 0,0 0-64 0 0,0-1 0 0 0,0 1 0 0 0,0-1 0 0 0,-1 1 0 0 0,1-1 64 0 0,0 1-64 0 0,0-1 0 0 0,3 1 0 0 0,1-1 0 0 0,0 1 0 0 0,-2-1 0 0 0,0 1 0 0 0,0-1 0 0 0,-2 1 0 0 0,1-1 0 0 0,-1 1 0 0 0,0 0 0 0 0,-1-1 0 0 0,1 1 0 0 0,3-1 0 0 0,-2 1 0 0 0,-1-1 0 0 0,-1 1 0 0 0,0-1 0 0 0,0 1 0 0 0,3-1 0 0 0,2 1 0 0 0,-1-1 0 0 0,0 1 0 0 0,-1-1 0 0 0,-1 1 0 0 0,0 0 0 0 0,-1-1 0 0 0,0 1 64 0 0,0-1-64 0 0,-3 1 0 0 0,-1-1 0 0 0,1 1 0 0 0,2-3 0 0 0,3-2 0 0 0,0 1 0 0 0,0 4 0 0 0,0 1 0 0 0,0 1 0 0 0,-2 0 0 0 0,1-1 0 0 0,-1 0 0 0 0,0-1 0 0 0,0 0 0 0 0,0 0 0 0 0,0-1 0 0 0,0 1 0 0 0,0-1 0 0 0,0 1 0 0 0,2-1 0 0 0,2 0 0 0 0,0 1 0 0 0,-2-1 0 0 0,1 1 0 0 0,-2 0 0 0 0,-1-1 0 0 0,1 1 0 0 0,-1-1 0 0 0,0 1 0 0 0,-1-1 0 0 0,1 1 0 0 0,0-1 0 0 0,0 1 64 0 0,0-1-64 0 0,-3 1 0 0 0,-1-1 0 0 0,1 1 0 0 0,0 0 0 0 0,1-1 0 0 0,1 1 0 0 0,0-1 0 0 0,1 1 0 0 0,-3-1 0 0 0,-1 1 0 0 0,1-1 0 0 0,0 1 0 0 0,1-1 0 0 0,1 1 0 0 0,1-1 0 0 0,-1 1 0 0 0,1 0 0 0 0,0-1 0 0 0,1 1 0 0 0,-1-1 0 0 0,3 1 0 0 0,0-1 0 0 0,1-2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37.262"/>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24818 9710 4127 0 0,'0'3'7776'0'0,"0"4"-7200"0"0,0 3-320 0 0,0 3-160 0 0,0 2-32 0 0,0 1 128 0 0,0 1-128 0 0,-3 0 64 0 0,0 3 64 0 0,-1 1-32 0 0,1 0-32 0 0,1-2-64 0 0,-2 3 0 0 0,0 0 0 0 0,0-2-64 0 0,1 0 0 0 0,1-1 0 0 0,1-2 0 0 0,0 0 0 0 0,1 0 0 0 0,0-1 64 0 0,0 1 0 0 0,1-1 0 0 0,-1 0 0 0 0,0 1-64 0 0,0-1 96 0 0,-3 1-32 0 0,-1-1-64 0 0,1 1 0 0 0,0-1 0 0 0,1 4 64 0 0,1 0-64 0 0,0 0 0 0 0,1-1 64 0 0,0 0-64 0 0,0-1 0 0 0,0-1 0 0 0,-3 0 64 0 0,0-1-64 0 0,-1 1 128 0 0,1-1-128 0 0,1 1 96 0 0,1-1-96 0 0,-2 0 64 0 0,-1 1 0 0 0,0-1-64 0 0,1 1 0 0 0,1-1 0 0 0,1 1 0 0 0,1 0 0 0 0,-3-1 64 0 0,-1 1-64 0 0,1-1 0 0 0,0 1 0 0 0,1-1 64 0 0,1 1-64 0 0,0-1 0 0 0,1 1 64 0 0,0-1-64 0 0,0 1 0 0 0,0-1 0 0 0,1 1 0 0 0,-1 0 0 0 0,-3-1 0 0 0,-1 3 0 0 0,1 2 0 0 0,0-1 0 0 0,1-1 0 0 0,-2 0 0 0 0,-1-1 0 0 0,1-1 0 0 0,2 0 0 0 0,0-1 0 0 0,1 1 0 0 0,-3-1 0 0 0,0 0 64 0 0,1 1-64 0 0,3-1 0 0 0,2 1 64 0 0,0 2-64 0 0,1 1 0 0 0,-1 0 0 0 0,-1 0 0 0 0,0-2 64 0 0,-1 0-64 0 0,0-1 0 0 0,0 0 0 0 0,0 0 0 0 0,0-1 0 0 0,0 1 64 0 0,0-1-64 0 0,0 0 0 0 0,0 1 0 0 0,0-1 0 0 0,0 1 0 0 0,0-1 0 0 0,0 1 0 0 0,0-1 0 0 0,0 1 0 0 0,0-1 0 0 0,0 1 0 0 0,0 0 0 0 0,0-1 0 0 0,0 1 0 0 0,0-1 0 0 0,0 1 0 0 0,0-1 0 0 0,0 1 0 0 0,0-1 0 0 0,0 1 0 0 0,0-1 0 0 0,0 1 0 0 0,0-1 0 0 0,0 1 0 0 0,0-1 0 0 0,0 1 0 0 0,0 0 0 0 0,0-1 0 0 0,0 1 0 0 0,0-1 0 0 0,0 1 0 0 0,0-1 0 0 0,0 1 0 0 0,-3-1 0 0 0,-1 1 0 0 0,1-1 0 0 0,0 1 0 0 0,-2-1 0 0 0,0 1 0 0 0,1 0 0 0 0,1-1 0 0 0,-2 1 64 0 0,0-1-64 0 0,1 1 0 0 0,1-1 0 0 0,1 1 0 0 0,-2-1 0 0 0,0 1 0 0 0,0-1 0 0 0,1 1 0 0 0,1-1 0 0 0,1 1 0 0 0,1 0 0 0 0,3-1 0 0 0,0 1 0 0 0,1-1 0 0 0,-1 1 0 0 0,-1-1 0 0 0,0 1 64 0 0,-1-1-64 0 0,-1 1 0 0 0,0-1 0 0 0,0 1 0 0 0,0-1 0 0 0,2 1 0 0 0,2-1 0 0 0,-1 1 0 0 0,0 0 0 0 0,-1-1 0 0 0,-1 1 0 0 0,0-1 0 0 0,-1 1 0 0 0,-2-1 0 0 0,-2 1 0 0 0,0-1 0 0 0,1 1 0 0 0,1-1 0 0 0,0 1 0 0 0,2-1 0 0 0,-3 1 0 0 0,-1 0 0 0 0,0-1 0 0 0,2 1 0 0 0,0-1 0 0 0,1 1 0 0 0,0-1 0 0 0,1 1 0 0 0,0-4 0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1:31.19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16383,'5'65'0,"-1"6"0,-4 1 0,0 0 0,0-9 0,0-17 0,0-10 0,0-8 0,0-1 0,0 5 0,3-1 0,2 3 0,1-1 0,0-2 0,-4-1 0,1-3 0,0-2 0,-1 2 0,0-6 0,-2-2 0,0-5 0,0 0 0,4 2 0,-2 2 0,2-3 0,-4 1 0,4-3 0,1 6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1:33.67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16383,'0'84'0,"0"-1"0,0 4 0,0-2 0,0-31 0,0-3 0,0 9 0,0 25 0,0-38 0,0 30 0,0-12 0,0-7 0,0-10 0,0-6 0,0 11 0,0-6 0,0 2 0,0-11 0,0 3 0,2-13 0,1-4 0,0-7 0,-1-3 0,-2 7 0,0-9 0,4 8 0,-2-5 0,2-4 0,-4 8 0,0-5 0,2 2 0,2 0 0,3-2 0,3 0 0,-2-1 0,0-2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1:40.11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16383,'0'96'0,"0"-4"0,0-16 0,0-3 0,0 8 0,0-32 0,0 27 0,0-39 0,0 14 0,3-11 0,0-9 0,-1 5 0,5-7 0,-5-3 0,5 3 0,-3-1 0,-2 10 0,4-5 0,-5-2 0,4 2 0,-2-5 0,0 7 0,0-4 0,4 0 0,-6-10 0,4 3 0,-5-7 0,0 4 0,0 3 0,0-2 0,2-2 0,1 1 0,0-4 0,-1 5 0,-1-1 0,1-3 0,1 1 0,-1-5 0,2 3 0,1-5 0,0 4 0,0-1 0,-3 2 0,3 0 0,-4-4 0,5 3 0,1-2 0,3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1:42.08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16383,'3'62'0,"-1"-1"0,1 4 0,-1 1 0,-2 10 0,0 1 0,0 2 0,0 2 0,0 13 0,0-2 0,0-33 0,0-1 0,0 15 0,0-4 0,0 11 0,0 17 0,0-45 0,0-3 0,0 11 0,0 5 0,0-37 0,0 3 0,0-7 0,2-3 0,1 0 0,0-3 0,0-4 0,0 3 0,-1-2 0,5-1 0,-2-2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1:58.89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16383,'0'53'0,"3"-4"0,2-22 0,3 1 0,1 4 0,-4-13 0,-2 5 0,0-8 0,0 9 0,0 3 0,4 3 0,-6-11 0,4 7 0,-5-5 0,2 6 0,1 1 0,0-4 0,3 0 0,-5-8 0,4 5 0,-5-4 0,0 2 0,0-3 0,0-1 0,0-2 0,0 5 0,5-5 0,-4 6 0,3-7 0,-4 2 0,2 2 0,1-4 0,0 8 0,-1-8 0,-2 2 0,3 5 0,-1-7 0,2 7 0,1 1 0,-4-11 0,6 15 0,-2-15 0,0 5 0,2 4 0,-2-8 0,0 8 0,0-5 0,-3 0 0,6 5 0,-7-6 0,3 5 0,-4-5 0,0 4 0,0-1 0,0-1 0,0 1 0,0-1 0,0 1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2:02.62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41 1 16383,'0'87'0,"0"-1"0,0-18 0,0 5 0,0 20 0,0-42 0,0 19 0,0-37 0,0 9 0,0 14 0,0-23 0,0 23 0,0-34 0,0 22 0,0-20 0,0 7 0,0-7 0,0-1 0,-4-2 0,3-4 0,-4 3 0,5-6 0,0 3 0,0 2 0,0 1 0,0-4 0,0 6 0,-5-13 0,4 13 0,-5-7 0,4 2 0,-1 0 0,1-3 0,-3 3 0,3-2 0,-2 2 0,4-1 0,0 0 0,0 0 0,0-3 0,0 5 0,0-3 0,0 3 0,0-3 0,0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2:06.1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16383,'0'59'0,"0"7"0,0 8 0,0 17 0,0-30 0,0-1 0,0 16 0,0-12 0,0-4 0,0-12 0,0 14 0,0 1 0,0 3 0,0-9 0,0 1 0,0 16 0,0 12 0,0-6 0,0-26 0,0 9 0,0-25 0,0 4 0,0-11 0,0-7 0,0-2 0,0-1 0,0 3 0,0-6 0,0 5 0,0-7 0,0-2 0,0 5 0,0-6 0,0 3 0,0-2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2:12.3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16383,'6'76'0,"-2"7"0,-4-23 0,0 7 0,0-13 0,0-10 0,0-5 0,2-4 0,2 3 0,-1-4 0,0-1 0,-1-2 0,1-4 0,0-3 0,-2-3 0,-1-2 0,0-3 0,0-1 0,0 0 0,0 1 0,0 0 0,0 1 0,0-4 0,0 3 0,0-1 0,0 2 0,0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0:30.423"/>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4995 9776 6047 0 0,'-3'6'672'0'0,"-4"4"-672"0"0,-3 1 1440 0 0,-3-2-192 0 0,-2 1-160 0 0,2 1-704 0 0,-1 2-192 0 0,3 1 64 0 0,4 2-192 0 0,2 0 32 0 0,2 0 0 0 0,2 1-32 0 0,1 0 0 0 0,3 0-64 0 0,1 2 64 0 0,0 2 0 0 0,0-1 0 0 0,-2-1 0 0 0,0 0 0 0 0,-2-1 0 0 0,1-1-64 0 0,-1 0 96 0 0,0 2-96 0 0,-1 1 96 0 0,1 0-96 0 0,0-1 0 0 0,0 0 0 0 0,3-1 64 0 0,0-1-64 0 0,1 2 0 0 0,-1 2 0 0 0,-1-1 64 0 0,-1-1-64 0 0,0 2 0 0 0,-1 1 64 0 0,0-2-64 0 0,0 0 0 0 0,0-2 0 0 0,0 0 64 0 0,0 2-64 0 0,2 0 0 0 0,2 0 0 0 0,-1 0 64 0 0,0-2-64 0 0,-1 0 96 0 0,0-1-96 0 0,-2 5 96 0 0,1 2-96 0 0,-1-1 64 0 0,0 0-64 0 0,-1-3 0 0 0,1-1 64 0 0,0-1-64 0 0,0-1 0 0 0,3 2 0 0 0,0 1 0 0 0,1 0 64 0 0,-1-1-64 0 0,-1-1 0 0 0,-1 0 0 0 0,0-1 0 0 0,-1 0 64 0 0,0-1-64 0 0,0 1 0 0 0,0-1 0 0 0,0 1 0 0 0,0-1 0 0 0,0 1 64 0 0,-1-1-64 0 0,1 1 0 0 0,0-1 0 0 0,3 1 0 0 0,1-1 0 0 0,0 1 0 0 0,-2-1 64 0 0,0 1-64 0 0,0-1 0 0 0,-2 1 0 0 0,1-1 0 0 0,-1 1 64 0 0,0-1-64 0 0,2 1 0 0 0,2 0 0 0 0,-1-1 0 0 0,0 1 0 0 0,-1-1 0 0 0,-1 1 0 0 0,3-4 0 0 0,0 0 0 0 0,-1 0 0 0 0,0 1 0 0 0,-1 0 64 0 0,-1 2 96 0 0,0-1-160 0 0,-1 2-64 0 0,3-4 160 0 0,0 0-96 0 0,1 0 0 0 0,1 1-96 0 0,1 1 96 0 0,1-3 448 0 0,3-5-544 0 0,3-7-5440 0 0,-2-4 5536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2:14.80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 1 16383,'0'57'0,"0"-7"0,0-10 0,0-2 0,0 6 0,0-17 0,0 10 0,0-21 0,0 13 0,0-9 0,0 3 0,0-1 0,0-1 0,0 0 0,0 2 0,0-3 0,0 7 0,0-6 0,0 4 0,0-1 0,0-6 0,0 5 0,0-4 0,0 4 0,0-2 0,0 0 0,0 0 0,0 0 0,0 0 0,0 0 0,0 1 0,0-1 0,0 0 0,0 0 0,-4 1 0,-2-1 0,0 1 0,1-1 0,3 0 0,2 0 0,0 0 0,0 0 0,0 4 0,0-7 0,0 5 0,0-9 0,0 3 0,0-2 0,0 1 0,0-1 0,0 1 0,0-1 0,0 1 0,0 2 0,0-5 0,0 4 0,0-2 0,0-1 0,0 6 0,0-6 0,0 2 0,0-3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15T05:42:27.6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16383,'0'59'0,"0"7"0,0 5 0,0 8 0,0-8 0,0-2 0,0-5 0,0-17 0,0 12 0,0-28 0,0 7 0,0-10 0,0-3 0,0-1 0,0-3 0,0 1 0,0-1 0,0 3 0,0-8 0,0 7 0,0-15 0,0 15 0,0-7 0,0 4 0,0 0 0,0-5 0,0-1 0,0 10 0,0-12 0,0 11 0,0-12 0,0 7 0,0-1 0,0-1 0,0 1 0,0-5 0,0 6 0,0-3 0,0-1 0,0 4 0,0-3 0,0-1 0,0 5 0,0-5 0,0 2 0,0 3 0,0-9 0,0 10 0,0-7 0,0 2 0,0 4 0,0-5 0,2 5 0,1-6 0,0 4 0,-1-4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0:31.457"/>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5576 9856 5951 0 0,'-3'3'3584'0'0,"-1"3"-2816"0"0,0 4-128 0 0,2 3-480 0 0,0 2-64 0 0,0 2-32 0 0,2 0 0 0 0,-1 0 0 0 0,1 3 64 0 0,3 1-64 0 0,1-1 0 0 0,0 0 0 0 0,-1-1-64 0 0,-1-1 0 0 0,-1-1 0 0 0,0 2 64 0 0,-1 2-64 0 0,0 1 0 0 0,0 1 0 0 0,0 2 64 0 0,0 2-64 0 0,0 0 0 0 0,0 0 0 0 0,-3 2 64 0 0,-1 1-64 0 0,0 4 64 0 0,2 2 0 0 0,-1-3-64 0 0,2 0 64 0 0,1-1-64 0 0,-1-1 64 0 0,1 1-64 0 0,0-2 64 0 0,1-1-64 0 0,-1 0 64 0 0,0-2-64 0 0,0 6 0 0 0,0 0 0 0 0,0 0 0 0 0,0 0 0 0 0,0-3 0 0 0,0-1 64 0 0,0-2-64 0 0,0 0 0 0 0,0-3 0 0 0,0-1 0 0 0,-3-3 0 0 0,-1 1 0 0 0,1 0 0 0 0,0-1 64 0 0,1 0 0 0 0,1-2 32 0 0,0-1-32 0 0,1 0 32 0 0,0-1-32 0 0,0 1 0 0 0,-3-1 0 0 0,0 1 0 0 0,-1-1-64 0 0,1 0 0 0 0,1 1 0 0 0,1-1 0 0 0,1 1 0 0 0,-1-1 0 0 0,-2 4 64 0 0,0 0-64 0 0,-1 0 0 0 0,2 0 0 0 0,0-2 0 0 0,1 0 0 0 0,-3-1 0 0 0,0 0 0 0 0,1-1 0 0 0,0 1 64 0 0,1-1-64 0 0,-2 1 64 0 0,0-1-64 0 0,0 0 0 0 0,1 1 64 0 0,-2-1-64 0 0,1 1 0 0 0,0 0 0 0 0,1-1 64 0 0,1 1-64 0 0,0-1 0 0 0,2 1 0 0 0,0-1 64 0 0,-3 1-64 0 0,0-1 0 0 0,-1 1 0 0 0,2-1 0 0 0,0 1 64 0 0,-2-1 0 0 0,-1 1 32 0 0,1 0-32 0 0,2-1-64 0 0,-3-2 64 0 0,0-1 0 0 0,1 0-64 0 0,1 0 0 0 0,4-1 0 0 0,1-1 0 0 0,-1 2 64 0 0,-2-3-64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43:14.204"/>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26472 9618 5055 0 0,'0'2'1120'0'0,"-3"5"192"0"0,-3 0-608 0 0,-2 3-288 0 0,-1-2-192 0 0,-2 2 0 0 0,0 1 576 0 0,0 2-672 0 0,-2 2 416 0 0,2 0-256 0 0,0-1 64 0 0,2-1-64 0 0,-1 3-96 0 0,2 2-32 0 0,2 0-64 0 0,2 0-96 0 0,2 1 64 0 0,1-2-64 0 0,4 0 0 0 0,0 0 0 0 0,1 0 0 0 0,0 0 0 0 0,1-1 96 0 0,0 1-32 0 0,0-1-64 0 0,-2 0 0 0 0,2 1 0 0 0,0-1 0 0 0,2 1 0 0 0,-1 0 0 0 0,3-1 0 0 0,-2 1 0 0 0,-1-1 0 0 0,-1 1 0 0 0,0-1 0 0 0,0 1 0 0 0,-1-1 0 0 0,-1 1 0 0 0,1-1 0 0 0,1 1 0 0 0,-1-1 0 0 0,2 1 0 0 0,-1-1 0 0 0,0 1 0 0 0,-2 0 0 0 0,-1-1 0 0 0,-1 1 0 0 0,0 2 0 0 0,-1 1 0 0 0,0 0 0 0 0,0 0 0 0 0,-1-2 0 0 0,-2 3 0 0 0,-1 0 0 0 0,1-1 0 0 0,0 0 0 0 0,1-2 0 0 0,1 0 0 0 0,-3-1 0 0 0,0 0 0 0 0,1-1 0 0 0,0 0 0 0 0,1 1 0 0 0,1-1 0 0 0,-3 1 64 0 0,1-1-64 0 0,-1 0 0 0 0,1 1 0 0 0,-1-1 0 0 0,-1 1 0 0 0,1 0 0 0 0,1-1 0 0 0,1 1 0 0 0,-2-1 0 0 0,-1 1 0 0 0,2-1 0 0 0,0 1 0 0 0,1-1 0 0 0,1 4 0 0 0,3 0 0 0 0,2 0 0 0 0,0-1 0 0 0,-1 0 0 0 0,-1-1 0 0 0,-4-1 0 0 0,0 0 0 0 0,-2-1 0 0 0,1 1 0 0 0,-1 2 0 0 0,-2 1 0 0 0,2 0 0 0 0,1 2 0 0 0,1 1 0 0 0,0-2 0 0 0,2-1 0 0 0,0-1 0 0 0,-3-1 0 0 0,-1-1 0 0 0,1-1 0 0 0,0 1 0 0 0,2-1 0 0 0,-1 0 0 0 0,-1 1 0 0 0,-1-1 64 0 0,0-2-64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43:15.612"/>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25597 9366 5247 0 0,'0'3'928'0'0,"0"4"-864"0"0,0 3 288 0 0,0 3 224 0 0,0 2 256 0 0,0 1-224 0 0,0 1-320 0 0,0 0 64 0 0,0 1 32 0 0,0-1-256 0 0,0 0 128 0 0,0-1-96 0 0,0 1-32 0 0,3 0-128 0 0,1-1 96 0 0,-1 1 0 0 0,0-1-96 0 0,-1 1 0 0 0,-1-1 0 0 0,0 1 0 0 0,-1-1 64 0 0,0 1-64 0 0,0-1 0 0 0,0 1 0 0 0,0 0 0 0 0,0-1 64 0 0,0 1-64 0 0,0-1 0 0 0,0 1 0 0 0,0-1 0 0 0,0 1 0 0 0,0-1 0 0 0,0 1 0 0 0,-3-1 96 0 0,-1 1 96 0 0,1-1-96 0 0,0 1 96 0 0,1 0 0 0 0,0-1-128 0 0,2 1-64 0 0,-1-1 64 0 0,1 1-64 0 0,1-1 64 0 0,-1 1-64 0 0,0-1 0 0 0,0 1 0 0 0,0-1 0 0 0,0 1 64 0 0,0-1-64 0 0,0 1 0 0 0,0 0 0 0 0,0-1 0 0 0,0 1 0 0 0,0-1 0 0 0,0 1 0 0 0,0-1 64 0 0,0 1-64 0 0,0-1 0 0 0,0 1 0 0 0,0-1 0 0 0,0 1 0 0 0,0-1 0 0 0,0 1 0 0 0,0-1 0 0 0,0 1 0 0 0,0 0 0 0 0,0-1 0 0 0,0 1 0 0 0,0-1 0 0 0,3 1 0 0 0,1-1 0 0 0,-1 1 0 0 0,0-1 0 0 0,-1 1 0 0 0,-1-1 0 0 0,0 1 64 0 0,-1-1-64 0 0,0 1 0 0 0,0 0 0 0 0,0-1 0 0 0,0 1 0 0 0,0-1 0 0 0,0 1 0 0 0,0-1 0 0 0,0 1 0 0 0,0-1 0 0 0,0 1 0 0 0,0-1 64 0 0,-3 1-64 0 0,-1-1 0 0 0,1 1 0 0 0,0 0 0 0 0,1-1 0 0 0,0 1 0 0 0,-1-1 0 0 0,-1 1 0 0 0,0-1 64 0 0,2 1-64 0 0,0-1 0 0 0,1 1 0 0 0,0-1 0 0 0,1 1 0 0 0,0-1 0 0 0,0 1 0 0 0,-3-1 0 0 0,0 1 0 0 0,-1 0 0 0 0,2-1 0 0 0,0 1 0 0 0,0-1 0 0 0,2 1 0 0 0,-1-1 0 0 0,1 1 0 0 0,1-1 0 0 0,-4 1 0 0 0,-1-1 0 0 0,1 1 0 0 0,0-1 0 0 0,1 1 0 0 0,1 0 0 0 0,0-1 0 0 0,1 1 0 0 0,0-1 0 0 0,0 1 0 0 0,0-1 0 0 0,0 1 0 0 0,0-1 0 0 0,0 1 0 0 0,1-1 0 0 0,-1 1 0 0 0,0-1 0 0 0,0 1 0 0 0,0-1 0 0 0,0 1 0 0 0,0 0 64 0 0,0-1-64 0 0,0 1 0 0 0,0-1 0 0 0,0 4 0 0 0,0 0 0 0 0,-3 0 0 0 0,-1-1 0 0 0,0 0 0 0 0,4-4 0 0 0,2-2 0 0 0,0 1 0 0 0,1-1 0 0 0,-2-1 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07.231"/>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24517 9935 5503 0 0,'3'3'2080'0'0,"1"3"-352"0"0,-1 5 160 0 0,0 2-1760 0 0,-1 2 32 0 0,-1 1-96 0 0,0 1 0 0 0,-1 0-64 0 0,0 0 0 0 0,0 1 0 0 0,0-1 0 0 0,0-1 0 0 0,0 1 0 0 0,0 0 64 0 0,0-1-64 0 0,0 1 0 0 0,0-1 0 0 0,0 1 0 0 0,0-1 0 0 0,0 1 0 0 0,0-1 0 0 0,0 1 0 0 0,0-1 0 0 0,0 1 0 0 0,0-1 0 0 0,0 1 0 0 0,0-1 0 0 0,0 1 0 0 0,0 0 0 0 0,0-1 0 0 0,0 1 0 0 0,0-1 0 0 0,0 1 0 0 0,0-1 0 0 0,0 1 0 0 0,0-1 0 0 0,0 1 0 0 0,0-1 0 0 0,0 1 0 0 0,0-1 0 0 0,0 1 0 0 0,0 0 0 0 0,0-1 0 0 0,0 1 0 0 0,0-1 0 0 0,0 1 0 0 0,0-1 0 0 0,0 1 0 0 0,0-1 0 0 0,0 1 0 0 0,0-1 0 0 0,0 1 64 0 0,0-1-64 0 0,0 1 0 0 0,0 0 0 0 0,0-1 0 0 0,0 1 0 0 0,0-1 0 0 0,0 1 0 0 0,0-1 0 0 0,0 1 0 0 0,-3-4 0 0 0,-1 0 0 0 0,1 0 0 0 0,0 1 0 0 0,1 0 0 0 0,0 2 0 0 0,2-1 0 0 0,-3 2 0 0 0,-1-1 0 0 0,0 1 0 0 0,2 0 0 0 0,0-1 0 0 0,1 1 0 0 0,0 0 0 0 0,1-1 0 0 0,0 1 0 0 0,0-1 0 0 0,3 1 64 0 0,1-3-64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08.81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22622 9882 5503 0 0,'0'3'4896'0'0,"3"4"-4800"0"0,0 3-32 0 0,1 3-64 0 0,-1 2 64 0 0,-1 1 0 0 0,-1 1 128 0 0,0 0-96 0 0,2 0-32 0 0,1 1 0 0 0,-1-1 0 0 0,0-1 0 0 0,-1 1-64 0 0,-1 0 0 0 0,-1-1 0 0 0,3 1 0 0 0,1-1 64 0 0,0 1-64 0 0,-2-1 0 0 0,0 1 64 0 0,2-1-64 0 0,1 1 64 0 0,-2 2-64 0 0,0 2 64 0 0,-1-1-64 0 0,-1-1 64 0 0,0 0-64 0 0,-1-2 0 0 0,0 1 0 0 0,0-2 64 0 0,-1 1 0 0 0,1-1 0 0 0,0 1-64 0 0,0-1 96 0 0,0 1 64 0 0,0-1-96 0 0,0 0-64 0 0,0 1 64 0 0,0 0-64 0 0,0-1 64 0 0,0 1-64 0 0,0-1 0 0 0,0 1 0 0 0,0-1 0 0 0,0 1 0 0 0,0-1 0 0 0,-3 1 0 0 0,-1-1 64 0 0,1 1-64 0 0,0-1 0 0 0,1 1 0 0 0,1 0 0 0 0,0-1 64 0 0,1 1-64 0 0,0-1 0 0 0,0 1 0 0 0,0-1 0 0 0,0 1 0 0 0,0-1 0 0 0,0 1 0 0 0,0-1 64 0 0,1 1-64 0 0,-1-1 0 0 0,0 1 0 0 0,0-1 0 0 0,0 1 0 0 0,2-3 0 0 0,2-1 0 0 0,0 0 0 0 0,-2 0 0 0 0,1 2 0 0 0,-2 0 0 0 0,-1 1 0 0 0,1 0 0 0 0,-1 1 0 0 0,2-1 0 0 0,2 1 0 0 0,-1 0 0 0 0,0-1 0 0 0,-1 1 0 0 0,-1 0 0 0 0,0-1 0 0 0,-4 1 64 0 0,0-1-64 0 0,-1 1 0 0 0,1-1 0 0 0,1 1 0 0 0,0-1 0 0 0,2 1 0 0 0,-1-1 0 0 0,1 1 0 0 0,0-1 0 0 0,1 1 0 0 0,-1 0 0 0 0,0-1 0 0 0,0 1 0 0 0,0-1 0 0 0,0 1 0 0 0,3-1 0 0 0,1 1 0 0 0,-1-1 0 0 0,0 1 0 0 0,-1-1 0 0 0,-1 1 0 0 0,3-1 0 0 0,0 1 0 0 0,-1-1 0 0 0,0-2 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17.984"/>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26607 9565 6431 0 0,'3'5'704'0'0,"1"6"1440"0"0,-1 2-640 0 0,0 3-1248 0 0,-1 1-128 0 0,0 1 544 0 0,-2-1 352 0 0,1 1-704 0 0,-1-1-128 0 0,2 0-192 0 0,2 0 192 0 0,2 0-192 0 0,1-1 0 0 0,-2 1 64 0 0,-1-1 0 0 0,-1 1-64 0 0,-2-1 64 0 0,-3 1-64 0 0,-1-1 64 0 0,-1 1-64 0 0,1-1 0 0 0,0 1 0 0 0,2-1 0 0 0,0 1 0 0 0,1 0 0 0 0,0-1 0 0 0,-3 1 0 0 0,-1-1 0 0 0,1 1 0 0 0,0-1 0 0 0,1 1 64 0 0,1-1-64 0 0,0 1 0 0 0,-2-1 0 0 0,0 1 0 0 0,-1-1 0 0 0,1 1 0 0 0,2 0 0 0 0,-1-1 0 0 0,2 1 0 0 0,0-1 64 0 0,0 1-64 0 0,0-1 0 0 0,0 1 0 0 0,-3-1 0 0 0,0 1 0 0 0,-1-1 0 0 0,1 1 0 0 0,1-1 0 0 0,1 1 0 0 0,0-1-64 0 0,1 1 64 0 0,0 0 0 0 0,0-1 0 0 0,0 1 0 0 0,0-1 0 0 0,-2 1 0 0 0,-2-1 0 0 0,1 1 0 0 0,0-1 0 0 0,1 1 0 0 0,0-1 0 0 0,2 1 0 0 0,0-1 0 0 0,-3 1 0 0 0,-1 0 0 0 0,1-1 0 0 0,0 1 0 0 0,1-1 0 0 0,1 1 0 0 0,0-1 0 0 0,1 1 0 0 0,0-1 0 0 0,-3 1 0 0 0,0-1 0 0 0,-1 1 0 0 0,2-1 0 0 0,2 1 0 0 0,3 0 64 0 0,-3-1-64 0 0,-1 1 0 0 0,-1-1 0 0 0,1 1 0 0 0,0-1 0 0 0,0 1 0 0 0,0-1 0 0 0,1 1 0 0 0,-3-1 0 0 0,-1 1 0 0 0,1-1 0 0 0,0 1 0 0 0,1-1-64 0 0,1 1 64 0 0,0 0 0 0 0,1-1 0 0 0,0 1 0 0 0,0-1 64 0 0,0 1-64 0 0,0 2 0 0 0,0 1 0 0 0,1 0 0 0 0,-1 0 0 0 0,0-2 0 0 0,0 0 0 0 0,0-1-64 0 0,0-3 64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1-15T05:31:19.478"/>
    </inkml:context>
    <inkml:brush xml:id="br0">
      <inkml:brushProperty name="width" value="0.4" units="cm"/>
      <inkml:brushProperty name="height" value="0.8" units="cm"/>
      <inkml:brushProperty name="color" value="#FFFC00"/>
      <inkml:brushProperty name="tip" value="rectangle"/>
      <inkml:brushProperty name="rasterOp" value="maskPen"/>
    </inkml:brush>
  </inkml:definitions>
  <inkml:trace contextRef="#ctx0" brushRef="#br0">25902 9618 6495 0 0,'0'-2'5888'0'0,"3"1"-4512"0"0,1 4-1216 0 0,-1 4-96 0 0,0 4-64 0 0,-1 3 96 0 0,-1 4-32 0 0,0 2-64 0 0,-1 1 0 0 0,0 0 64 0 0,0-2-64 0 0,0 2 288 0 0,0 0-192 0 0,0 0-32 0 0,0-1-64 0 0,-3-2 96 0 0,-1 0-32 0 0,0-1-64 0 0,2-1 64 0 0,0 1-64 0 0,0-1 64 0 0,2 0-64 0 0,-1 1 64 0 0,1-1-64 0 0,0 1 64 0 0,1-1-64 0 0,2 1 0 0 0,0-1 0 0 0,1 1 0 0 0,-1-1 0 0 0,-1 1 0 0 0,-1-1 0 0 0,0 1 0 0 0,-1-1 0 0 0,0 1 64 0 0,-3 0-64 0 0,-1-1 0 0 0,1 1 0 0 0,0-1 0 0 0,1 1 0 0 0,0-1 0 0 0,2 1 0 0 0,-1-1 0 0 0,1 1 0 0 0,0-1 0 0 0,1 1 0 0 0,-1-1 0 0 0,0 1 0 0 0,0 0 0 0 0,0-1 0 0 0,0 1 0 0 0,0-1 0 0 0,0 1 0 0 0,0-1 0 0 0,0 1 64 0 0,0-1-64 0 0,0 1 0 0 0,0-1 64 0 0,0 1-64 0 0,0-1 0 0 0,0 1 0 0 0,0 0 64 0 0,0-1-64 0 0,-3 1 0 0 0,-1-1 0 0 0,4 1 0 0 0,-2-1 0 0 0,0 1 0 0 0,0-1 0 0 0,0 1 64 0 0,1-1-64 0 0,0 1 0 0 0,1-1 0 0 0,0 1 0 0 0,0-1 0 0 0,0 1 0 0 0,0 0 64 0 0,0-1-64 0 0,0 1 64 0 0,0-1-64 0 0,0 1 0 0 0,1-1 0 0 0,-1 1 0 0 0,0-1 64 0 0,0 1-64 0 0,-1-1 64 0 0,1 1-64 0 0,-2-3 0 0 0,-2-2 0 0 0,0 1 0 0 0,1 1 0 0 0,1 1 64 0 0,1 0 0 0 0,1 1-64 0 0,-1 0 0 0 0,1 0 0 0 0,0 1 0 0 0,1 0 64 0 0,-1 0-64 0 0,-3-1 192 0 0,-3 1-64 0 0,-5-3-2240 0 0,1-4 2112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AD8FF2-2491-3442-8354-0AD6FA0FED47}" type="datetimeFigureOut">
              <a:rPr kumimoji="1" lang="ja-JP" altLang="en-US" smtClean="0"/>
              <a:t>2022/11/15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CB0494-72B6-1C4B-A9FC-F54C15B8C83E}" type="slidenum">
              <a:rPr kumimoji="1" lang="ja-JP" altLang="en-US" smtClean="0"/>
              <a:t>‹#›</a:t>
            </a:fld>
            <a:endParaRPr kumimoji="1" lang="ja-JP" altLang="en-US"/>
          </a:p>
        </p:txBody>
      </p:sp>
    </p:spTree>
    <p:extLst>
      <p:ext uri="{BB962C8B-B14F-4D97-AF65-F5344CB8AC3E}">
        <p14:creationId xmlns:p14="http://schemas.microsoft.com/office/powerpoint/2010/main" val="383026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これから</a:t>
            </a:r>
            <a:r>
              <a:rPr kumimoji="1" lang="en-US" altLang="ja-JP"/>
              <a:t>10</a:t>
            </a:r>
            <a:r>
              <a:rPr kumimoji="1" lang="ja-JP" altLang="en-US"/>
              <a:t>班の発表を始めます。私たちの班は神大生の女性におすすめの駅を分析してきました。</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1</a:t>
            </a:fld>
            <a:endParaRPr kumimoji="1" lang="ja-JP" altLang="en-US"/>
          </a:p>
        </p:txBody>
      </p:sp>
    </p:spTree>
    <p:extLst>
      <p:ext uri="{BB962C8B-B14F-4D97-AF65-F5344CB8AC3E}">
        <p14:creationId xmlns:p14="http://schemas.microsoft.com/office/powerpoint/2010/main" val="2989512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16</a:t>
            </a:fld>
            <a:endParaRPr kumimoji="1" lang="ja-JP" altLang="en-US"/>
          </a:p>
        </p:txBody>
      </p:sp>
    </p:spTree>
    <p:extLst>
      <p:ext uri="{BB962C8B-B14F-4D97-AF65-F5344CB8AC3E}">
        <p14:creationId xmlns:p14="http://schemas.microsoft.com/office/powerpoint/2010/main" val="151861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分析の基準についてです。私たちの班は築年数と合計時間に焦点をあて分析しました。</a:t>
            </a:r>
            <a:endParaRPr kumimoji="1" lang="en-US" altLang="ja-JP"/>
          </a:p>
          <a:p>
            <a:r>
              <a:rPr kumimoji="1" lang="ja-JP" altLang="en-US"/>
              <a:t>築年数では、ターゲットが女性のためセキュリティーを重視する必要があると考えました。また、築年数が浅いということはセキュリティー面が高いと考え＝の関係があるのではないかと思い平均築年数を基準の一つとしました。</a:t>
            </a:r>
            <a:endParaRPr kumimoji="1" lang="en-US" altLang="ja-JP"/>
          </a:p>
          <a:p>
            <a:r>
              <a:rPr kumimoji="1" lang="ja-JP" altLang="en-US"/>
              <a:t>合計時間では、女性は男性に比べ準備に時間がかかるので登校時間が短い方がいい。また、夜でも安心して帰宅ができるように平均合計時間を重視しました。</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2</a:t>
            </a:fld>
            <a:endParaRPr kumimoji="1" lang="ja-JP" altLang="en-US"/>
          </a:p>
        </p:txBody>
      </p:sp>
    </p:spTree>
    <p:extLst>
      <p:ext uri="{BB962C8B-B14F-4D97-AF65-F5344CB8AC3E}">
        <p14:creationId xmlns:p14="http://schemas.microsoft.com/office/powerpoint/2010/main" val="22891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駅といっても数多くあるため私たちに班は路線別物件数上位３路線の京急本線・東急東横線・ブルーラインに的を絞ることにしました。</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3</a:t>
            </a:fld>
            <a:endParaRPr kumimoji="1" lang="ja-JP" altLang="en-US"/>
          </a:p>
        </p:txBody>
      </p:sp>
    </p:spTree>
    <p:extLst>
      <p:ext uri="{BB962C8B-B14F-4D97-AF65-F5344CB8AC3E}">
        <p14:creationId xmlns:p14="http://schemas.microsoft.com/office/powerpoint/2010/main" val="1443964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グラフは京急本線の駅別平均築年数です。上位に上がったのは黄金町駅と日ノ出町駅です。それぞれ平均１５年以下です。しかし、１５年といっても決してきれいなわけではありません。築１０～１５年の物件は少しずつ劣化が始まっている状態です。セキュリティ面は築年数が浅いことから安全といえます。</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4</a:t>
            </a:fld>
            <a:endParaRPr kumimoji="1" lang="ja-JP" altLang="en-US"/>
          </a:p>
        </p:txBody>
      </p:sp>
    </p:spTree>
    <p:extLst>
      <p:ext uri="{BB962C8B-B14F-4D97-AF65-F5344CB8AC3E}">
        <p14:creationId xmlns:p14="http://schemas.microsoft.com/office/powerpoint/2010/main" val="4122468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東急東横線の駅別平均築年数のグラフです。上位にあがったのは反町駅と東白楽駅です。東急東横線は特に神大生が利用している路線でもあります。築年数はおおよそ２０年前後です。２５年以下の物件はさらに劣化が進んでおり、床がすこし沈んでいたり、壁紙がはがれていることもあります。ですが生活に支障のない程度です。入居する際には少し気をつけなければならない築年数です。</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5</a:t>
            </a:fld>
            <a:endParaRPr kumimoji="1" lang="ja-JP" altLang="en-US"/>
          </a:p>
        </p:txBody>
      </p:sp>
    </p:spTree>
    <p:extLst>
      <p:ext uri="{BB962C8B-B14F-4D97-AF65-F5344CB8AC3E}">
        <p14:creationId xmlns:p14="http://schemas.microsoft.com/office/powerpoint/2010/main" val="157273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ブルーラインの駅別平均築年数です。上位に上がったのは阪東橋駅と吉野町駅です。この二つも築１５年前後などで劣化が進んでいる状態です。こちらも京急本線と同様に安全と言えるます。</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6</a:t>
            </a:fld>
            <a:endParaRPr kumimoji="1" lang="ja-JP" altLang="en-US"/>
          </a:p>
        </p:txBody>
      </p:sp>
    </p:spTree>
    <p:extLst>
      <p:ext uri="{BB962C8B-B14F-4D97-AF65-F5344CB8AC3E}">
        <p14:creationId xmlns:p14="http://schemas.microsoft.com/office/powerpoint/2010/main" val="476163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7</a:t>
            </a:fld>
            <a:endParaRPr kumimoji="1" lang="ja-JP" altLang="en-US"/>
          </a:p>
        </p:txBody>
      </p:sp>
    </p:spTree>
    <p:extLst>
      <p:ext uri="{BB962C8B-B14F-4D97-AF65-F5344CB8AC3E}">
        <p14:creationId xmlns:p14="http://schemas.microsoft.com/office/powerpoint/2010/main" val="137720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このグラフは私たちが絞った三路線駅別の平均築年数です。三つの路線が合わさるとブルーラインの阪東橋駅、、吉野町駅、京急本線の黄金町駅が上位にあがってきました。</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10</a:t>
            </a:fld>
            <a:endParaRPr kumimoji="1" lang="ja-JP" altLang="en-US"/>
          </a:p>
        </p:txBody>
      </p:sp>
    </p:spTree>
    <p:extLst>
      <p:ext uri="{BB962C8B-B14F-4D97-AF65-F5344CB8AC3E}">
        <p14:creationId xmlns:p14="http://schemas.microsoft.com/office/powerpoint/2010/main" val="2320846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３路線が合わさった駅別平均合計時間です。横浜駅を除き東急東横線の反町駅、東白楽駅、京急本線の神奈川駅が上位にあがりました。この３駅は２０分前後です。</a:t>
            </a:r>
          </a:p>
        </p:txBody>
      </p:sp>
      <p:sp>
        <p:nvSpPr>
          <p:cNvPr id="4" name="スライド番号プレースホルダー 3"/>
          <p:cNvSpPr>
            <a:spLocks noGrp="1"/>
          </p:cNvSpPr>
          <p:nvPr>
            <p:ph type="sldNum" sz="quarter" idx="5"/>
          </p:nvPr>
        </p:nvSpPr>
        <p:spPr/>
        <p:txBody>
          <a:bodyPr/>
          <a:lstStyle/>
          <a:p>
            <a:fld id="{7CCB0494-72B6-1C4B-A9FC-F54C15B8C83E}" type="slidenum">
              <a:rPr kumimoji="1" lang="ja-JP" altLang="en-US" smtClean="0"/>
              <a:t>11</a:t>
            </a:fld>
            <a:endParaRPr kumimoji="1" lang="ja-JP" altLang="en-US"/>
          </a:p>
        </p:txBody>
      </p:sp>
    </p:spTree>
    <p:extLst>
      <p:ext uri="{BB962C8B-B14F-4D97-AF65-F5344CB8AC3E}">
        <p14:creationId xmlns:p14="http://schemas.microsoft.com/office/powerpoint/2010/main" val="1541518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68053-F5C0-495E-84A4-6390F1FE3080}"/>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D26F2CFE-6C8E-582A-C6FF-542A4916E8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CDC2A25-8A70-686C-CE72-0942686FEB20}"/>
              </a:ext>
            </a:extLst>
          </p:cNvPr>
          <p:cNvSpPr>
            <a:spLocks noGrp="1"/>
          </p:cNvSpPr>
          <p:nvPr>
            <p:ph type="dt" sz="half" idx="10"/>
          </p:nvPr>
        </p:nvSpPr>
        <p:spPr/>
        <p:txBody>
          <a:bodyPr/>
          <a:lstStyle/>
          <a:p>
            <a:fld id="{69C8E93E-A5EB-46D5-BD33-30F25026C421}"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5EEF09D2-C9CA-4AA2-ED9D-B16E2F371C9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9081875C-5487-CD93-90DA-09F1E939C7B3}"/>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113427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7D3079-50FB-8385-058F-5DB74D901156}"/>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F870713-4E26-8415-6CF2-8E02E4CEF5B9}"/>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3BA5A1-305C-42D9-68B1-4E6F4A2F3703}"/>
              </a:ext>
            </a:extLst>
          </p:cNvPr>
          <p:cNvSpPr>
            <a:spLocks noGrp="1"/>
          </p:cNvSpPr>
          <p:nvPr>
            <p:ph type="dt" sz="half" idx="10"/>
          </p:nvPr>
        </p:nvSpPr>
        <p:spPr/>
        <p:txBody>
          <a:bodyPr/>
          <a:lstStyle/>
          <a:p>
            <a:fld id="{69C8E93E-A5EB-46D5-BD33-30F25026C421}"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15E6A2C6-70C0-FF2A-1D25-2501107A23F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F07BA14-B854-8EAF-260C-8435D303B702}"/>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4280430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4EA1A7D-516A-9433-B08C-03244998D44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1F2522B8-485E-776B-D772-8CAAB3B4562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FA6E762-AC7A-449B-C5B4-9E336A55DDFE}"/>
              </a:ext>
            </a:extLst>
          </p:cNvPr>
          <p:cNvSpPr>
            <a:spLocks noGrp="1"/>
          </p:cNvSpPr>
          <p:nvPr>
            <p:ph type="dt" sz="half" idx="10"/>
          </p:nvPr>
        </p:nvSpPr>
        <p:spPr/>
        <p:txBody>
          <a:bodyPr/>
          <a:lstStyle/>
          <a:p>
            <a:fld id="{69C8E93E-A5EB-46D5-BD33-30F25026C421}"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CDF8AF80-4064-ED06-1B7B-18838B6239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3CEFF55-0A53-973C-34EF-5F032B73E741}"/>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956111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6B5ED4-D350-C12C-BBDD-5FD2366B233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2476100-EF07-9158-9A24-528E4ADFC2C9}"/>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CDF3073-FF66-DEF9-4F2C-498169246D4D}"/>
              </a:ext>
            </a:extLst>
          </p:cNvPr>
          <p:cNvSpPr>
            <a:spLocks noGrp="1"/>
          </p:cNvSpPr>
          <p:nvPr>
            <p:ph type="dt" sz="half" idx="10"/>
          </p:nvPr>
        </p:nvSpPr>
        <p:spPr/>
        <p:txBody>
          <a:bodyPr/>
          <a:lstStyle/>
          <a:p>
            <a:fld id="{69C8E93E-A5EB-46D5-BD33-30F25026C421}"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94F96701-FD5C-9251-12ED-2409D4DD752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B0F01F3-A314-CF9D-BB96-99F4E0A0CC1B}"/>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4035331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A7CCB1-9E09-49EF-2ED5-089755FFE99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00A016F-BDBA-1126-7FCF-4E4C341183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F6B33A76-9F23-449F-5C24-596EFE2AD275}"/>
              </a:ext>
            </a:extLst>
          </p:cNvPr>
          <p:cNvSpPr>
            <a:spLocks noGrp="1"/>
          </p:cNvSpPr>
          <p:nvPr>
            <p:ph type="dt" sz="half" idx="10"/>
          </p:nvPr>
        </p:nvSpPr>
        <p:spPr/>
        <p:txBody>
          <a:bodyPr/>
          <a:lstStyle/>
          <a:p>
            <a:fld id="{69C8E93E-A5EB-46D5-BD33-30F25026C421}"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6A171E3C-70CC-A41C-6852-18D37229E34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A831F82-D6A5-18DE-5319-AAF4EAE3C9B0}"/>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896751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D14C93-FC2C-318E-A2C3-6676C782131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559EC38-6E00-01BC-F779-B4150DEC947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E2BB549-94DF-443E-2DB3-39DB44DFEB1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607183F-4C87-63E8-CE65-40131276EFA7}"/>
              </a:ext>
            </a:extLst>
          </p:cNvPr>
          <p:cNvSpPr>
            <a:spLocks noGrp="1"/>
          </p:cNvSpPr>
          <p:nvPr>
            <p:ph type="dt" sz="half" idx="10"/>
          </p:nvPr>
        </p:nvSpPr>
        <p:spPr/>
        <p:txBody>
          <a:bodyPr/>
          <a:lstStyle/>
          <a:p>
            <a:fld id="{69C8E93E-A5EB-46D5-BD33-30F25026C421}" type="datetimeFigureOut">
              <a:rPr kumimoji="1" lang="ja-JP" altLang="en-US" smtClean="0"/>
              <a:t>2022/11/15</a:t>
            </a:fld>
            <a:endParaRPr kumimoji="1" lang="ja-JP" altLang="en-US"/>
          </a:p>
        </p:txBody>
      </p:sp>
      <p:sp>
        <p:nvSpPr>
          <p:cNvPr id="6" name="フッター プレースホルダー 5">
            <a:extLst>
              <a:ext uri="{FF2B5EF4-FFF2-40B4-BE49-F238E27FC236}">
                <a16:creationId xmlns:a16="http://schemas.microsoft.com/office/drawing/2014/main" id="{D4BBF930-0903-8E52-4EDD-E8265A23991A}"/>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2B4225A-10F0-A425-437F-13765FBD592F}"/>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548237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608DF9-3FCD-C607-E0C7-699E7A7E357E}"/>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7ADABB5-84B4-092F-6956-1383B90C54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F37A8C7-B75D-659F-727A-92B20DDC6519}"/>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5F4B274A-629F-DD99-6FB4-590A74D5C4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340DC92-CBD6-8B03-FD18-C9C6C5D253F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BA4C1A1-BE1F-FB35-D991-D74CD7A7EB65}"/>
              </a:ext>
            </a:extLst>
          </p:cNvPr>
          <p:cNvSpPr>
            <a:spLocks noGrp="1"/>
          </p:cNvSpPr>
          <p:nvPr>
            <p:ph type="dt" sz="half" idx="10"/>
          </p:nvPr>
        </p:nvSpPr>
        <p:spPr/>
        <p:txBody>
          <a:bodyPr/>
          <a:lstStyle/>
          <a:p>
            <a:fld id="{69C8E93E-A5EB-46D5-BD33-30F25026C421}" type="datetimeFigureOut">
              <a:rPr kumimoji="1" lang="ja-JP" altLang="en-US" smtClean="0"/>
              <a:t>2022/11/15</a:t>
            </a:fld>
            <a:endParaRPr kumimoji="1" lang="ja-JP" altLang="en-US"/>
          </a:p>
        </p:txBody>
      </p:sp>
      <p:sp>
        <p:nvSpPr>
          <p:cNvPr id="8" name="フッター プレースホルダー 7">
            <a:extLst>
              <a:ext uri="{FF2B5EF4-FFF2-40B4-BE49-F238E27FC236}">
                <a16:creationId xmlns:a16="http://schemas.microsoft.com/office/drawing/2014/main" id="{94E08EB3-C428-8363-E23D-9213FD4BF56F}"/>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D290BEAB-23D2-A4C0-DBA3-8DB6086D68A2}"/>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3640232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13CD48-9AA6-94DE-AC44-AFCCF2327A80}"/>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3B710E2D-452D-2655-2D34-592D03DED25F}"/>
              </a:ext>
            </a:extLst>
          </p:cNvPr>
          <p:cNvSpPr>
            <a:spLocks noGrp="1"/>
          </p:cNvSpPr>
          <p:nvPr>
            <p:ph type="dt" sz="half" idx="10"/>
          </p:nvPr>
        </p:nvSpPr>
        <p:spPr/>
        <p:txBody>
          <a:bodyPr/>
          <a:lstStyle/>
          <a:p>
            <a:fld id="{69C8E93E-A5EB-46D5-BD33-30F25026C421}" type="datetimeFigureOut">
              <a:rPr kumimoji="1" lang="ja-JP" altLang="en-US" smtClean="0"/>
              <a:t>2022/11/15</a:t>
            </a:fld>
            <a:endParaRPr kumimoji="1" lang="ja-JP" altLang="en-US"/>
          </a:p>
        </p:txBody>
      </p:sp>
      <p:sp>
        <p:nvSpPr>
          <p:cNvPr id="4" name="フッター プレースホルダー 3">
            <a:extLst>
              <a:ext uri="{FF2B5EF4-FFF2-40B4-BE49-F238E27FC236}">
                <a16:creationId xmlns:a16="http://schemas.microsoft.com/office/drawing/2014/main" id="{8B569AE3-34D6-35B0-D016-895C495CF953}"/>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C8B9C4C0-C9EE-8D36-E965-C101281C8633}"/>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910281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38A3FF7F-5EE6-DEA9-2E38-CF577628D3DA}"/>
              </a:ext>
            </a:extLst>
          </p:cNvPr>
          <p:cNvSpPr>
            <a:spLocks noGrp="1"/>
          </p:cNvSpPr>
          <p:nvPr>
            <p:ph type="dt" sz="half" idx="10"/>
          </p:nvPr>
        </p:nvSpPr>
        <p:spPr/>
        <p:txBody>
          <a:bodyPr/>
          <a:lstStyle/>
          <a:p>
            <a:fld id="{69C8E93E-A5EB-46D5-BD33-30F25026C421}" type="datetimeFigureOut">
              <a:rPr kumimoji="1" lang="ja-JP" altLang="en-US" smtClean="0"/>
              <a:t>2022/11/15</a:t>
            </a:fld>
            <a:endParaRPr kumimoji="1" lang="ja-JP" altLang="en-US"/>
          </a:p>
        </p:txBody>
      </p:sp>
      <p:sp>
        <p:nvSpPr>
          <p:cNvPr id="3" name="フッター プレースホルダー 2">
            <a:extLst>
              <a:ext uri="{FF2B5EF4-FFF2-40B4-BE49-F238E27FC236}">
                <a16:creationId xmlns:a16="http://schemas.microsoft.com/office/drawing/2014/main" id="{B23A7B12-6950-3DBF-D3E4-A21529564F3E}"/>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E481CB-532D-16F1-CAAC-565C2277431D}"/>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3984742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594D0A-D2F5-480E-0049-9C334E6B9332}"/>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D43B9399-C403-F76E-EA3E-3ABC2C8472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32DF711F-BDDA-255D-9A2A-2E70CE1A9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1704C3B-4FB7-6C32-5B45-1D08D3528BD8}"/>
              </a:ext>
            </a:extLst>
          </p:cNvPr>
          <p:cNvSpPr>
            <a:spLocks noGrp="1"/>
          </p:cNvSpPr>
          <p:nvPr>
            <p:ph type="dt" sz="half" idx="10"/>
          </p:nvPr>
        </p:nvSpPr>
        <p:spPr/>
        <p:txBody>
          <a:bodyPr/>
          <a:lstStyle/>
          <a:p>
            <a:fld id="{69C8E93E-A5EB-46D5-BD33-30F25026C421}" type="datetimeFigureOut">
              <a:rPr kumimoji="1" lang="ja-JP" altLang="en-US" smtClean="0"/>
              <a:t>2022/11/15</a:t>
            </a:fld>
            <a:endParaRPr kumimoji="1" lang="ja-JP" altLang="en-US"/>
          </a:p>
        </p:txBody>
      </p:sp>
      <p:sp>
        <p:nvSpPr>
          <p:cNvPr id="6" name="フッター プレースホルダー 5">
            <a:extLst>
              <a:ext uri="{FF2B5EF4-FFF2-40B4-BE49-F238E27FC236}">
                <a16:creationId xmlns:a16="http://schemas.microsoft.com/office/drawing/2014/main" id="{C2F7E3D6-09FA-A981-0E83-3A98F5B2C6E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DDF37DC-D03A-9A6E-AA3C-9CCA5F9593DF}"/>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8335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BE6B0B-D05A-B160-39DD-44C48DEC062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E39349-7D31-0391-1644-CEC9D9E402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9BFDC312-B794-ED3F-604E-93A4CAABE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7083A374-F2B2-04A8-E4E1-B49676BFBAF2}"/>
              </a:ext>
            </a:extLst>
          </p:cNvPr>
          <p:cNvSpPr>
            <a:spLocks noGrp="1"/>
          </p:cNvSpPr>
          <p:nvPr>
            <p:ph type="dt" sz="half" idx="10"/>
          </p:nvPr>
        </p:nvSpPr>
        <p:spPr/>
        <p:txBody>
          <a:bodyPr/>
          <a:lstStyle/>
          <a:p>
            <a:fld id="{69C8E93E-A5EB-46D5-BD33-30F25026C421}" type="datetimeFigureOut">
              <a:rPr kumimoji="1" lang="ja-JP" altLang="en-US" smtClean="0"/>
              <a:t>2022/11/15</a:t>
            </a:fld>
            <a:endParaRPr kumimoji="1" lang="ja-JP" altLang="en-US"/>
          </a:p>
        </p:txBody>
      </p:sp>
      <p:sp>
        <p:nvSpPr>
          <p:cNvPr id="6" name="フッター プレースホルダー 5">
            <a:extLst>
              <a:ext uri="{FF2B5EF4-FFF2-40B4-BE49-F238E27FC236}">
                <a16:creationId xmlns:a16="http://schemas.microsoft.com/office/drawing/2014/main" id="{98DB2FFD-E7B4-BD22-0AC0-C477D77BB45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971F1746-3D00-EBEA-0554-39AFF7C3AFF7}"/>
              </a:ext>
            </a:extLst>
          </p:cNvPr>
          <p:cNvSpPr>
            <a:spLocks noGrp="1"/>
          </p:cNvSpPr>
          <p:nvPr>
            <p:ph type="sldNum" sz="quarter" idx="12"/>
          </p:nvPr>
        </p:nvSpPr>
        <p:spPr/>
        <p:txBody>
          <a:body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25228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0839E90-E0BD-980F-3459-38C3AB41FF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BA26476-6166-AF68-44A8-E1D9BEEE0D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490353C-FF3A-2AE3-B5D6-B974A4F9DF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C8E93E-A5EB-46D5-BD33-30F25026C421}" type="datetimeFigureOut">
              <a:rPr kumimoji="1" lang="ja-JP" altLang="en-US" smtClean="0"/>
              <a:t>2022/11/15</a:t>
            </a:fld>
            <a:endParaRPr kumimoji="1" lang="ja-JP" altLang="en-US"/>
          </a:p>
        </p:txBody>
      </p:sp>
      <p:sp>
        <p:nvSpPr>
          <p:cNvPr id="5" name="フッター プレースホルダー 4">
            <a:extLst>
              <a:ext uri="{FF2B5EF4-FFF2-40B4-BE49-F238E27FC236}">
                <a16:creationId xmlns:a16="http://schemas.microsoft.com/office/drawing/2014/main" id="{66051AD8-64F1-CEE8-7E03-44FF0ED629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9ACFE259-B8B8-B684-BFFC-20DB0E79A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0ACB52-EE1D-4151-BD3E-CF96DDE40D2C}" type="slidenum">
              <a:rPr kumimoji="1" lang="ja-JP" altLang="en-US" smtClean="0"/>
              <a:t>‹#›</a:t>
            </a:fld>
            <a:endParaRPr kumimoji="1" lang="ja-JP" altLang="en-US"/>
          </a:p>
        </p:txBody>
      </p:sp>
    </p:spTree>
    <p:extLst>
      <p:ext uri="{BB962C8B-B14F-4D97-AF65-F5344CB8AC3E}">
        <p14:creationId xmlns:p14="http://schemas.microsoft.com/office/powerpoint/2010/main" val="1767328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customXml" Target="../ink/ink18.xml"/><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image" Target="../media/image27.png"/><Relationship Id="rId4" Type="http://schemas.openxmlformats.org/officeDocument/2006/relationships/customXml" Target="../ink/ink16.xml"/><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31.png"/><Relationship Id="rId4" Type="http://schemas.openxmlformats.org/officeDocument/2006/relationships/customXml" Target="../ink/ink19.xml"/><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9.png"/><Relationship Id="rId4" Type="http://schemas.openxmlformats.org/officeDocument/2006/relationships/customXml" Target="../ink/ink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12.png"/><Relationship Id="rId4" Type="http://schemas.openxmlformats.org/officeDocument/2006/relationships/customXml" Target="../ink/ink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15.png"/><Relationship Id="rId4" Type="http://schemas.openxmlformats.org/officeDocument/2006/relationships/customXml" Target="../ink/ink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ustomXml" Target="../ink/ink11.xml"/><Relationship Id="rId5" Type="http://schemas.openxmlformats.org/officeDocument/2006/relationships/image" Target="../media/image18.png"/><Relationship Id="rId4" Type="http://schemas.openxmlformats.org/officeDocument/2006/relationships/customXml" Target="../ink/ink10.xml"/></Relationships>
</file>

<file path=ppt/slides/_rels/slide8.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customXml" Target="../ink/ink13.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customXml" Target="../ink/ink14.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customXml" Target="../ink/ink15.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図 4" descr="見上げるビューから見た高層ビル">
            <a:extLst>
              <a:ext uri="{FF2B5EF4-FFF2-40B4-BE49-F238E27FC236}">
                <a16:creationId xmlns:a16="http://schemas.microsoft.com/office/drawing/2014/main" id="{2D3297ED-94F9-24E8-4947-9D9FB0EEDF47}"/>
              </a:ext>
            </a:extLst>
          </p:cNvPr>
          <p:cNvPicPr>
            <a:picLocks noChangeAspect="1"/>
          </p:cNvPicPr>
          <p:nvPr/>
        </p:nvPicPr>
        <p:blipFill rotWithShape="1">
          <a:blip r:embed="rId3"/>
          <a:srcRect t="15730"/>
          <a:stretch/>
        </p:blipFill>
        <p:spPr>
          <a:xfrm>
            <a:off x="20" y="10"/>
            <a:ext cx="12191980" cy="6857990"/>
          </a:xfrm>
          <a:prstGeom prst="rect">
            <a:avLst/>
          </a:prstGeom>
        </p:spPr>
      </p:pic>
      <p:sp>
        <p:nvSpPr>
          <p:cNvPr id="83" name="Rectangle 47">
            <a:extLst>
              <a:ext uri="{FF2B5EF4-FFF2-40B4-BE49-F238E27FC236}">
                <a16:creationId xmlns:a16="http://schemas.microsoft.com/office/drawing/2014/main" id="{DCF1FFC3-D020-43C3-8B93-EF6BEFC46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912620" y="1929384"/>
            <a:ext cx="8366760" cy="299923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68737334-B12F-0EE4-3065-ADA78645FD31}"/>
              </a:ext>
            </a:extLst>
          </p:cNvPr>
          <p:cNvSpPr>
            <a:spLocks noGrp="1"/>
          </p:cNvSpPr>
          <p:nvPr>
            <p:ph type="ctrTitle"/>
          </p:nvPr>
        </p:nvSpPr>
        <p:spPr>
          <a:xfrm>
            <a:off x="1318260" y="2259857"/>
            <a:ext cx="9555480" cy="1443242"/>
          </a:xfrm>
        </p:spPr>
        <p:txBody>
          <a:bodyPr vert="horz" lIns="91440" tIns="45720" rIns="91440" bIns="45720" rtlCol="0">
            <a:noAutofit/>
          </a:bodyPr>
          <a:lstStyle/>
          <a:p>
            <a:r>
              <a:rPr lang="ja-JP" altLang="en-US" sz="6200" b="1" i="1">
                <a:latin typeface="Arial Nova"/>
                <a:ea typeface="游ゴシック Light"/>
              </a:rPr>
              <a:t>神大生におすすめの駅</a:t>
            </a:r>
          </a:p>
        </p:txBody>
      </p:sp>
      <p:sp>
        <p:nvSpPr>
          <p:cNvPr id="3" name="字幕 2">
            <a:extLst>
              <a:ext uri="{FF2B5EF4-FFF2-40B4-BE49-F238E27FC236}">
                <a16:creationId xmlns:a16="http://schemas.microsoft.com/office/drawing/2014/main" id="{D4DE6C58-FD45-2D76-1CD1-8B89257C06D1}"/>
              </a:ext>
            </a:extLst>
          </p:cNvPr>
          <p:cNvSpPr>
            <a:spLocks noGrp="1"/>
          </p:cNvSpPr>
          <p:nvPr>
            <p:ph type="subTitle" idx="1"/>
          </p:nvPr>
        </p:nvSpPr>
        <p:spPr>
          <a:xfrm>
            <a:off x="2366010" y="3884037"/>
            <a:ext cx="7459980" cy="468888"/>
          </a:xfrm>
        </p:spPr>
        <p:txBody>
          <a:bodyPr vert="horz" lIns="91440" tIns="45720" rIns="91440" bIns="45720" rtlCol="0">
            <a:normAutofit/>
          </a:bodyPr>
          <a:lstStyle/>
          <a:p>
            <a:r>
              <a:rPr lang="ja-JP" altLang="en-US" sz="2000">
                <a:ea typeface="游ゴシック"/>
              </a:rPr>
              <a:t>10班：新倉魁月　佐伯隼人　石井美雲　本多萌乃　久米涼平</a:t>
            </a:r>
          </a:p>
        </p:txBody>
      </p:sp>
      <p:cxnSp>
        <p:nvCxnSpPr>
          <p:cNvPr id="84" name="Straight Connector 49">
            <a:extLst>
              <a:ext uri="{FF2B5EF4-FFF2-40B4-BE49-F238E27FC236}">
                <a16:creationId xmlns:a16="http://schemas.microsoft.com/office/drawing/2014/main" id="{16FC4A39-71B0-433B-AB94-CBFFA0DF90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2605" y="3792064"/>
            <a:ext cx="2586790" cy="0"/>
          </a:xfrm>
          <a:prstGeom prst="line">
            <a:avLst/>
          </a:prstGeom>
          <a:ln w="22225">
            <a:solidFill>
              <a:srgbClr val="237E8B"/>
            </a:solidFill>
          </a:ln>
        </p:spPr>
        <p:style>
          <a:lnRef idx="1">
            <a:schemeClr val="accent1"/>
          </a:lnRef>
          <a:fillRef idx="0">
            <a:schemeClr val="accent1"/>
          </a:fillRef>
          <a:effectRef idx="0">
            <a:schemeClr val="accent1"/>
          </a:effectRef>
          <a:fontRef idx="minor">
            <a:schemeClr val="tx1"/>
          </a:fontRef>
        </p:style>
      </p:cxnSp>
      <p:sp>
        <p:nvSpPr>
          <p:cNvPr id="6" name="吹き出し: 円形 5">
            <a:extLst>
              <a:ext uri="{FF2B5EF4-FFF2-40B4-BE49-F238E27FC236}">
                <a16:creationId xmlns:a16="http://schemas.microsoft.com/office/drawing/2014/main" id="{7F2D8624-913D-B40A-A0F5-32C72F1F026F}"/>
              </a:ext>
            </a:extLst>
          </p:cNvPr>
          <p:cNvSpPr/>
          <p:nvPr/>
        </p:nvSpPr>
        <p:spPr>
          <a:xfrm flipH="1">
            <a:off x="2547936" y="619125"/>
            <a:ext cx="2893219" cy="1643061"/>
          </a:xfrm>
          <a:prstGeom prst="wedgeEllipseCallout">
            <a:avLst/>
          </a:prstGeom>
          <a:solidFill>
            <a:schemeClr val="bg1"/>
          </a:solidFill>
          <a:ln>
            <a:solidFill>
              <a:schemeClr val="tx1"/>
            </a:solidFill>
            <a:prstDash val="solid"/>
          </a:ln>
        </p:spPr>
        <p:style>
          <a:lnRef idx="2">
            <a:schemeClr val="dk1"/>
          </a:lnRef>
          <a:fillRef idx="1">
            <a:schemeClr val="lt1"/>
          </a:fillRef>
          <a:effectRef idx="0">
            <a:schemeClr val="dk1"/>
          </a:effectRef>
          <a:fontRef idx="minor">
            <a:schemeClr val="dk1"/>
          </a:fontRef>
        </p:style>
        <p:txBody>
          <a:bodyPr rtlCol="0" anchor="ctr"/>
          <a:lstStyle/>
          <a:p>
            <a:pPr algn="ctr"/>
            <a:r>
              <a:rPr lang="ja-JP" altLang="en-US" sz="6000" i="1">
                <a:latin typeface="游ゴシック"/>
                <a:ea typeface="游ゴシック"/>
              </a:rPr>
              <a:t>女性</a:t>
            </a:r>
          </a:p>
        </p:txBody>
      </p:sp>
    </p:spTree>
    <p:extLst>
      <p:ext uri="{BB962C8B-B14F-4D97-AF65-F5344CB8AC3E}">
        <p14:creationId xmlns:p14="http://schemas.microsoft.com/office/powerpoint/2010/main" val="54500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3406F8-E264-78AF-A37D-5F2472C261B1}"/>
              </a:ext>
            </a:extLst>
          </p:cNvPr>
          <p:cNvSpPr>
            <a:spLocks noGrp="1"/>
          </p:cNvSpPr>
          <p:nvPr>
            <p:ph type="title"/>
          </p:nvPr>
        </p:nvSpPr>
        <p:spPr>
          <a:xfrm>
            <a:off x="638762" y="5129213"/>
            <a:ext cx="10914476" cy="1325563"/>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a:normAutofit/>
          </a:bodyPr>
          <a:lstStyle/>
          <a:p>
            <a:r>
              <a:rPr kumimoji="1" lang="ja-JP" altLang="en-US" sz="4000" i="1"/>
              <a:t>阪東橋駅・黄金町駅・吉野町駅が築年数が浅い</a:t>
            </a:r>
          </a:p>
        </p:txBody>
      </p:sp>
      <p:pic>
        <p:nvPicPr>
          <p:cNvPr id="4" name="図 4" descr="グラフ, 棒グラフ&#10;&#10;説明は自動で生成されたものです">
            <a:extLst>
              <a:ext uri="{FF2B5EF4-FFF2-40B4-BE49-F238E27FC236}">
                <a16:creationId xmlns:a16="http://schemas.microsoft.com/office/drawing/2014/main" id="{8F7196B5-F742-A940-7445-2DCF73051744}"/>
              </a:ext>
            </a:extLst>
          </p:cNvPr>
          <p:cNvPicPr>
            <a:picLocks noGrp="1" noChangeAspect="1"/>
          </p:cNvPicPr>
          <p:nvPr>
            <p:ph idx="1"/>
          </p:nvPr>
        </p:nvPicPr>
        <p:blipFill>
          <a:blip r:embed="rId3"/>
          <a:stretch>
            <a:fillRect/>
          </a:stretch>
        </p:blipFill>
        <p:spPr>
          <a:xfrm>
            <a:off x="384588" y="323850"/>
            <a:ext cx="11422824" cy="4805363"/>
          </a:xfrm>
        </p:spPr>
      </p:pic>
      <mc:AlternateContent xmlns:mc="http://schemas.openxmlformats.org/markup-compatibility/2006">
        <mc:Choice xmlns:p14="http://schemas.microsoft.com/office/powerpoint/2010/main" Requires="p14">
          <p:contentPart p14:bwMode="auto" r:id="rId4">
            <p14:nvContentPartPr>
              <p14:cNvPr id="5" name="インク 4">
                <a:extLst>
                  <a:ext uri="{FF2B5EF4-FFF2-40B4-BE49-F238E27FC236}">
                    <a16:creationId xmlns:a16="http://schemas.microsoft.com/office/drawing/2014/main" id="{E6C5633C-5AA0-110E-0BE1-BD6A333F837F}"/>
                  </a:ext>
                </a:extLst>
              </p14:cNvPr>
              <p14:cNvContentPartPr/>
              <p14:nvPr/>
            </p14:nvContentPartPr>
            <p14:xfrm>
              <a:off x="11166862" y="3871935"/>
              <a:ext cx="59400" cy="424080"/>
            </p14:xfrm>
          </p:contentPart>
        </mc:Choice>
        <mc:Fallback>
          <p:pic>
            <p:nvPicPr>
              <p:cNvPr id="5" name="インク 4">
                <a:extLst>
                  <a:ext uri="{FF2B5EF4-FFF2-40B4-BE49-F238E27FC236}">
                    <a16:creationId xmlns:a16="http://schemas.microsoft.com/office/drawing/2014/main" id="{E6C5633C-5AA0-110E-0BE1-BD6A333F837F}"/>
                  </a:ext>
                </a:extLst>
              </p:cNvPr>
              <p:cNvPicPr/>
              <p:nvPr/>
            </p:nvPicPr>
            <p:blipFill>
              <a:blip r:embed="rId5"/>
              <a:stretch>
                <a:fillRect/>
              </a:stretch>
            </p:blipFill>
            <p:spPr>
              <a:xfrm>
                <a:off x="11112862" y="3763935"/>
                <a:ext cx="167040" cy="639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インク 5">
                <a:extLst>
                  <a:ext uri="{FF2B5EF4-FFF2-40B4-BE49-F238E27FC236}">
                    <a16:creationId xmlns:a16="http://schemas.microsoft.com/office/drawing/2014/main" id="{35B1C904-4E16-61B1-EFF8-1FDC0C98251D}"/>
                  </a:ext>
                </a:extLst>
              </p14:cNvPr>
              <p14:cNvContentPartPr/>
              <p14:nvPr/>
            </p14:nvContentPartPr>
            <p14:xfrm>
              <a:off x="11019262" y="3871935"/>
              <a:ext cx="14760" cy="492480"/>
            </p14:xfrm>
          </p:contentPart>
        </mc:Choice>
        <mc:Fallback>
          <p:pic>
            <p:nvPicPr>
              <p:cNvPr id="6" name="インク 5">
                <a:extLst>
                  <a:ext uri="{FF2B5EF4-FFF2-40B4-BE49-F238E27FC236}">
                    <a16:creationId xmlns:a16="http://schemas.microsoft.com/office/drawing/2014/main" id="{35B1C904-4E16-61B1-EFF8-1FDC0C98251D}"/>
                  </a:ext>
                </a:extLst>
              </p:cNvPr>
              <p:cNvPicPr/>
              <p:nvPr/>
            </p:nvPicPr>
            <p:blipFill>
              <a:blip r:embed="rId7"/>
              <a:stretch>
                <a:fillRect/>
              </a:stretch>
            </p:blipFill>
            <p:spPr>
              <a:xfrm>
                <a:off x="10965262" y="3763935"/>
                <a:ext cx="122400" cy="708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インク 6">
                <a:extLst>
                  <a:ext uri="{FF2B5EF4-FFF2-40B4-BE49-F238E27FC236}">
                    <a16:creationId xmlns:a16="http://schemas.microsoft.com/office/drawing/2014/main" id="{360E2460-63A6-74AF-B103-8BA4D999775C}"/>
                  </a:ext>
                </a:extLst>
              </p14:cNvPr>
              <p14:cNvContentPartPr/>
              <p14:nvPr/>
            </p14:nvContentPartPr>
            <p14:xfrm>
              <a:off x="10914502" y="3872655"/>
              <a:ext cx="360" cy="596880"/>
            </p14:xfrm>
          </p:contentPart>
        </mc:Choice>
        <mc:Fallback>
          <p:pic>
            <p:nvPicPr>
              <p:cNvPr id="7" name="インク 6">
                <a:extLst>
                  <a:ext uri="{FF2B5EF4-FFF2-40B4-BE49-F238E27FC236}">
                    <a16:creationId xmlns:a16="http://schemas.microsoft.com/office/drawing/2014/main" id="{360E2460-63A6-74AF-B103-8BA4D999775C}"/>
                  </a:ext>
                </a:extLst>
              </p:cNvPr>
              <p:cNvPicPr/>
              <p:nvPr/>
            </p:nvPicPr>
            <p:blipFill>
              <a:blip r:embed="rId9"/>
              <a:stretch>
                <a:fillRect/>
              </a:stretch>
            </p:blipFill>
            <p:spPr>
              <a:xfrm>
                <a:off x="10860502" y="3764655"/>
                <a:ext cx="108000" cy="812520"/>
              </a:xfrm>
              <a:prstGeom prst="rect">
                <a:avLst/>
              </a:prstGeom>
            </p:spPr>
          </p:pic>
        </mc:Fallback>
      </mc:AlternateContent>
    </p:spTree>
    <p:extLst>
      <p:ext uri="{BB962C8B-B14F-4D97-AF65-F5344CB8AC3E}">
        <p14:creationId xmlns:p14="http://schemas.microsoft.com/office/powerpoint/2010/main" val="308402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E5CCED-28AB-ACCB-B999-ED9A70A305E2}"/>
              </a:ext>
            </a:extLst>
          </p:cNvPr>
          <p:cNvSpPr>
            <a:spLocks noGrp="1"/>
          </p:cNvSpPr>
          <p:nvPr>
            <p:ph type="title"/>
          </p:nvPr>
        </p:nvSpPr>
        <p:spPr>
          <a:xfrm>
            <a:off x="400050" y="5291138"/>
            <a:ext cx="11391900" cy="130968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a:normAutofit fontScale="90000"/>
          </a:bodyPr>
          <a:lstStyle/>
          <a:p>
            <a:pPr algn="r"/>
            <a:r>
              <a:rPr kumimoji="1" lang="ja-JP" altLang="en-US" i="1"/>
              <a:t>反町駅・東白楽駅・神奈川駅が合計時間が少ない</a:t>
            </a:r>
            <a:br>
              <a:rPr kumimoji="1" lang="en-US" altLang="ja-JP" i="1"/>
            </a:br>
            <a:r>
              <a:rPr kumimoji="1" lang="ja-JP" altLang="en-US" i="1"/>
              <a:t>（横浜は除外）</a:t>
            </a:r>
          </a:p>
        </p:txBody>
      </p:sp>
      <p:pic>
        <p:nvPicPr>
          <p:cNvPr id="4" name="図 4" descr="グラフ, 棒グラフ&#10;&#10;説明は自動で生成されたものです">
            <a:extLst>
              <a:ext uri="{FF2B5EF4-FFF2-40B4-BE49-F238E27FC236}">
                <a16:creationId xmlns:a16="http://schemas.microsoft.com/office/drawing/2014/main" id="{0D956F7C-9466-5A7F-F9AF-F32AE42F015A}"/>
              </a:ext>
            </a:extLst>
          </p:cNvPr>
          <p:cNvPicPr>
            <a:picLocks noGrp="1" noChangeAspect="1"/>
          </p:cNvPicPr>
          <p:nvPr>
            <p:ph idx="1"/>
          </p:nvPr>
        </p:nvPicPr>
        <p:blipFill>
          <a:blip r:embed="rId3"/>
          <a:stretch>
            <a:fillRect/>
          </a:stretch>
        </p:blipFill>
        <p:spPr>
          <a:xfrm>
            <a:off x="200266" y="257176"/>
            <a:ext cx="11791468" cy="5033962"/>
          </a:xfrm>
        </p:spPr>
      </p:pic>
      <mc:AlternateContent xmlns:mc="http://schemas.openxmlformats.org/markup-compatibility/2006">
        <mc:Choice xmlns:p14="http://schemas.microsoft.com/office/powerpoint/2010/main" Requires="p14">
          <p:contentPart p14:bwMode="auto" r:id="rId4">
            <p14:nvContentPartPr>
              <p14:cNvPr id="3" name="インク 2">
                <a:extLst>
                  <a:ext uri="{FF2B5EF4-FFF2-40B4-BE49-F238E27FC236}">
                    <a16:creationId xmlns:a16="http://schemas.microsoft.com/office/drawing/2014/main" id="{F5019DE6-1452-92E1-A523-82C3B98B1668}"/>
                  </a:ext>
                </a:extLst>
              </p14:cNvPr>
              <p14:cNvContentPartPr/>
              <p14:nvPr/>
            </p14:nvContentPartPr>
            <p14:xfrm>
              <a:off x="11237422" y="3944295"/>
              <a:ext cx="11520" cy="309600"/>
            </p14:xfrm>
          </p:contentPart>
        </mc:Choice>
        <mc:Fallback>
          <p:pic>
            <p:nvPicPr>
              <p:cNvPr id="3" name="インク 2">
                <a:extLst>
                  <a:ext uri="{FF2B5EF4-FFF2-40B4-BE49-F238E27FC236}">
                    <a16:creationId xmlns:a16="http://schemas.microsoft.com/office/drawing/2014/main" id="{F5019DE6-1452-92E1-A523-82C3B98B1668}"/>
                  </a:ext>
                </a:extLst>
              </p:cNvPr>
              <p:cNvPicPr/>
              <p:nvPr/>
            </p:nvPicPr>
            <p:blipFill>
              <a:blip r:embed="rId5"/>
              <a:stretch>
                <a:fillRect/>
              </a:stretch>
            </p:blipFill>
            <p:spPr>
              <a:xfrm>
                <a:off x="11183422" y="3836420"/>
                <a:ext cx="119160" cy="52499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インク 4">
                <a:extLst>
                  <a:ext uri="{FF2B5EF4-FFF2-40B4-BE49-F238E27FC236}">
                    <a16:creationId xmlns:a16="http://schemas.microsoft.com/office/drawing/2014/main" id="{95D0BF56-6CE2-644D-FA0F-AB1C9CF8AAF8}"/>
                  </a:ext>
                </a:extLst>
              </p14:cNvPr>
              <p14:cNvContentPartPr/>
              <p14:nvPr/>
            </p14:nvContentPartPr>
            <p14:xfrm>
              <a:off x="11061382" y="3937095"/>
              <a:ext cx="8640" cy="497160"/>
            </p14:xfrm>
          </p:contentPart>
        </mc:Choice>
        <mc:Fallback>
          <p:pic>
            <p:nvPicPr>
              <p:cNvPr id="5" name="インク 4">
                <a:extLst>
                  <a:ext uri="{FF2B5EF4-FFF2-40B4-BE49-F238E27FC236}">
                    <a16:creationId xmlns:a16="http://schemas.microsoft.com/office/drawing/2014/main" id="{95D0BF56-6CE2-644D-FA0F-AB1C9CF8AAF8}"/>
                  </a:ext>
                </a:extLst>
              </p:cNvPr>
              <p:cNvPicPr/>
              <p:nvPr/>
            </p:nvPicPr>
            <p:blipFill>
              <a:blip r:embed="rId7"/>
              <a:stretch>
                <a:fillRect/>
              </a:stretch>
            </p:blipFill>
            <p:spPr>
              <a:xfrm>
                <a:off x="11007382" y="3829017"/>
                <a:ext cx="116280" cy="712956"/>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インク 6">
                <a:extLst>
                  <a:ext uri="{FF2B5EF4-FFF2-40B4-BE49-F238E27FC236}">
                    <a16:creationId xmlns:a16="http://schemas.microsoft.com/office/drawing/2014/main" id="{3019D62D-3BC3-47CF-3AF4-339CFE3FAB0C}"/>
                  </a:ext>
                </a:extLst>
              </p14:cNvPr>
              <p14:cNvContentPartPr/>
              <p14:nvPr/>
            </p14:nvContentPartPr>
            <p14:xfrm>
              <a:off x="10916302" y="3945015"/>
              <a:ext cx="3960" cy="518760"/>
            </p14:xfrm>
          </p:contentPart>
        </mc:Choice>
        <mc:Fallback>
          <p:pic>
            <p:nvPicPr>
              <p:cNvPr id="7" name="インク 6">
                <a:extLst>
                  <a:ext uri="{FF2B5EF4-FFF2-40B4-BE49-F238E27FC236}">
                    <a16:creationId xmlns:a16="http://schemas.microsoft.com/office/drawing/2014/main" id="{3019D62D-3BC3-47CF-3AF4-339CFE3FAB0C}"/>
                  </a:ext>
                </a:extLst>
              </p:cNvPr>
              <p:cNvPicPr/>
              <p:nvPr/>
            </p:nvPicPr>
            <p:blipFill>
              <a:blip r:embed="rId9"/>
              <a:stretch>
                <a:fillRect/>
              </a:stretch>
            </p:blipFill>
            <p:spPr>
              <a:xfrm>
                <a:off x="10862302" y="3836940"/>
                <a:ext cx="111600" cy="734550"/>
              </a:xfrm>
              <a:prstGeom prst="rect">
                <a:avLst/>
              </a:prstGeom>
            </p:spPr>
          </p:pic>
        </mc:Fallback>
      </mc:AlternateContent>
    </p:spTree>
    <p:extLst>
      <p:ext uri="{BB962C8B-B14F-4D97-AF65-F5344CB8AC3E}">
        <p14:creationId xmlns:p14="http://schemas.microsoft.com/office/powerpoint/2010/main" val="3836235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 5">
            <a:extLst>
              <a:ext uri="{FF2B5EF4-FFF2-40B4-BE49-F238E27FC236}">
                <a16:creationId xmlns:a16="http://schemas.microsoft.com/office/drawing/2014/main" id="{E900DB62-E9CB-2F4D-70DC-6E3463131DFA}"/>
              </a:ext>
            </a:extLst>
          </p:cNvPr>
          <p:cNvGraphicFramePr>
            <a:graphicFrameLocks noGrp="1"/>
          </p:cNvGraphicFramePr>
          <p:nvPr>
            <p:extLst>
              <p:ext uri="{D42A27DB-BD31-4B8C-83A1-F6EECF244321}">
                <p14:modId xmlns:p14="http://schemas.microsoft.com/office/powerpoint/2010/main" val="2041765446"/>
              </p:ext>
            </p:extLst>
          </p:nvPr>
        </p:nvGraphicFramePr>
        <p:xfrm>
          <a:off x="1093913" y="948689"/>
          <a:ext cx="10004175" cy="2380298"/>
        </p:xfrm>
        <a:graphic>
          <a:graphicData uri="http://schemas.openxmlformats.org/drawingml/2006/table">
            <a:tbl>
              <a:tblPr firstRow="1" bandRow="1">
                <a:tableStyleId>{7DF18680-E054-41AD-8BC1-D1AEF772440D}</a:tableStyleId>
              </a:tblPr>
              <a:tblGrid>
                <a:gridCol w="3334725">
                  <a:extLst>
                    <a:ext uri="{9D8B030D-6E8A-4147-A177-3AD203B41FA5}">
                      <a16:colId xmlns:a16="http://schemas.microsoft.com/office/drawing/2014/main" val="2838610844"/>
                    </a:ext>
                  </a:extLst>
                </a:gridCol>
                <a:gridCol w="3334725">
                  <a:extLst>
                    <a:ext uri="{9D8B030D-6E8A-4147-A177-3AD203B41FA5}">
                      <a16:colId xmlns:a16="http://schemas.microsoft.com/office/drawing/2014/main" val="367424914"/>
                    </a:ext>
                  </a:extLst>
                </a:gridCol>
                <a:gridCol w="3334725">
                  <a:extLst>
                    <a:ext uri="{9D8B030D-6E8A-4147-A177-3AD203B41FA5}">
                      <a16:colId xmlns:a16="http://schemas.microsoft.com/office/drawing/2014/main" val="1627808257"/>
                    </a:ext>
                  </a:extLst>
                </a:gridCol>
              </a:tblGrid>
              <a:tr h="489167">
                <a:tc>
                  <a:txBody>
                    <a:bodyPr/>
                    <a:lstStyle/>
                    <a:p>
                      <a:pPr algn="ctr"/>
                      <a:endParaRPr kumimoji="1" lang="ja-JP" altLang="en-US"/>
                    </a:p>
                  </a:txBody>
                  <a:tcPr/>
                </a:tc>
                <a:tc>
                  <a:txBody>
                    <a:bodyPr/>
                    <a:lstStyle/>
                    <a:p>
                      <a:pPr algn="ctr"/>
                      <a:r>
                        <a:rPr kumimoji="1" lang="ja-JP" altLang="en-US"/>
                        <a:t>平均築年数</a:t>
                      </a:r>
                    </a:p>
                  </a:txBody>
                  <a:tcPr/>
                </a:tc>
                <a:tc>
                  <a:txBody>
                    <a:bodyPr/>
                    <a:lstStyle/>
                    <a:p>
                      <a:pPr algn="ctr"/>
                      <a:r>
                        <a:rPr kumimoji="1" lang="ja-JP" altLang="en-US"/>
                        <a:t>平均合計時間</a:t>
                      </a:r>
                    </a:p>
                  </a:txBody>
                  <a:tcPr/>
                </a:tc>
                <a:extLst>
                  <a:ext uri="{0D108BD9-81ED-4DB2-BD59-A6C34878D82A}">
                    <a16:rowId xmlns:a16="http://schemas.microsoft.com/office/drawing/2014/main" val="3088111555"/>
                  </a:ext>
                </a:extLst>
              </a:tr>
              <a:tr h="630377">
                <a:tc>
                  <a:txBody>
                    <a:bodyPr/>
                    <a:lstStyle/>
                    <a:p>
                      <a:pPr algn="ctr"/>
                      <a:r>
                        <a:rPr kumimoji="1" lang="ja-JP" altLang="en-US"/>
                        <a:t>京急本線</a:t>
                      </a:r>
                    </a:p>
                  </a:txBody>
                  <a:tcPr/>
                </a:tc>
                <a:tc>
                  <a:txBody>
                    <a:bodyPr/>
                    <a:lstStyle/>
                    <a:p>
                      <a:pPr algn="ctr"/>
                      <a:r>
                        <a:rPr kumimoji="1" lang="ja-JP" altLang="en-US"/>
                        <a:t>黄金町駅・日ノ出町駅</a:t>
                      </a:r>
                    </a:p>
                  </a:txBody>
                  <a:tcPr/>
                </a:tc>
                <a:tc>
                  <a:txBody>
                    <a:bodyPr/>
                    <a:lstStyle/>
                    <a:p>
                      <a:pPr algn="ctr"/>
                      <a:r>
                        <a:rPr kumimoji="1" lang="ja-JP" altLang="en-US"/>
                        <a:t>神奈川駅・京急東神奈川駅</a:t>
                      </a:r>
                    </a:p>
                  </a:txBody>
                  <a:tcPr/>
                </a:tc>
                <a:extLst>
                  <a:ext uri="{0D108BD9-81ED-4DB2-BD59-A6C34878D82A}">
                    <a16:rowId xmlns:a16="http://schemas.microsoft.com/office/drawing/2014/main" val="3895057603"/>
                  </a:ext>
                </a:extLst>
              </a:tr>
              <a:tr h="630377">
                <a:tc>
                  <a:txBody>
                    <a:bodyPr/>
                    <a:lstStyle/>
                    <a:p>
                      <a:pPr algn="ctr"/>
                      <a:r>
                        <a:rPr kumimoji="1" lang="ja-JP" altLang="en-US"/>
                        <a:t>東急東横線</a:t>
                      </a:r>
                    </a:p>
                  </a:txBody>
                  <a:tcPr/>
                </a:tc>
                <a:tc>
                  <a:txBody>
                    <a:bodyPr/>
                    <a:lstStyle/>
                    <a:p>
                      <a:pPr algn="ctr"/>
                      <a:r>
                        <a:rPr kumimoji="1" lang="ja-JP" altLang="en-US"/>
                        <a:t>反町駅・東白楽駅</a:t>
                      </a:r>
                    </a:p>
                  </a:txBody>
                  <a:tcPr/>
                </a:tc>
                <a:tc>
                  <a:txBody>
                    <a:bodyPr/>
                    <a:lstStyle/>
                    <a:p>
                      <a:pPr algn="ctr"/>
                      <a:r>
                        <a:rPr kumimoji="1" lang="ja-JP" altLang="en-US"/>
                        <a:t>反町駅・東白楽駅</a:t>
                      </a:r>
                    </a:p>
                  </a:txBody>
                  <a:tcPr/>
                </a:tc>
                <a:extLst>
                  <a:ext uri="{0D108BD9-81ED-4DB2-BD59-A6C34878D82A}">
                    <a16:rowId xmlns:a16="http://schemas.microsoft.com/office/drawing/2014/main" val="1858907579"/>
                  </a:ext>
                </a:extLst>
              </a:tr>
              <a:tr h="630377">
                <a:tc>
                  <a:txBody>
                    <a:bodyPr/>
                    <a:lstStyle/>
                    <a:p>
                      <a:pPr algn="ctr"/>
                      <a:r>
                        <a:rPr kumimoji="1" lang="ja-JP" altLang="en-US"/>
                        <a:t>ブルーライン</a:t>
                      </a:r>
                    </a:p>
                  </a:txBody>
                  <a:tcPr/>
                </a:tc>
                <a:tc>
                  <a:txBody>
                    <a:bodyPr/>
                    <a:lstStyle/>
                    <a:p>
                      <a:pPr algn="ctr"/>
                      <a:r>
                        <a:rPr kumimoji="1" lang="ja-JP" altLang="en-US"/>
                        <a:t>阪東橋駅・吉野町駅</a:t>
                      </a:r>
                    </a:p>
                  </a:txBody>
                  <a:tcPr/>
                </a:tc>
                <a:tc>
                  <a:txBody>
                    <a:bodyPr/>
                    <a:lstStyle/>
                    <a:p>
                      <a:pPr algn="ctr"/>
                      <a:r>
                        <a:rPr kumimoji="1" lang="ja-JP" altLang="en-US"/>
                        <a:t>桜木町駅・高島町駅</a:t>
                      </a:r>
                    </a:p>
                  </a:txBody>
                  <a:tcPr/>
                </a:tc>
                <a:extLst>
                  <a:ext uri="{0D108BD9-81ED-4DB2-BD59-A6C34878D82A}">
                    <a16:rowId xmlns:a16="http://schemas.microsoft.com/office/drawing/2014/main" val="2823316272"/>
                  </a:ext>
                </a:extLst>
              </a:tr>
            </a:tbl>
          </a:graphicData>
        </a:graphic>
      </p:graphicFrame>
      <p:sp>
        <p:nvSpPr>
          <p:cNvPr id="6" name="テキスト ボックス 5">
            <a:extLst>
              <a:ext uri="{FF2B5EF4-FFF2-40B4-BE49-F238E27FC236}">
                <a16:creationId xmlns:a16="http://schemas.microsoft.com/office/drawing/2014/main" id="{3EBDBC98-2BA4-0349-46F2-155082DA641B}"/>
              </a:ext>
            </a:extLst>
          </p:cNvPr>
          <p:cNvSpPr txBox="1"/>
          <p:nvPr/>
        </p:nvSpPr>
        <p:spPr>
          <a:xfrm>
            <a:off x="1093912" y="3911263"/>
            <a:ext cx="10004176" cy="830997"/>
          </a:xfrm>
          <a:prstGeom prst="rect">
            <a:avLst/>
          </a:prstGeom>
          <a:noFill/>
        </p:spPr>
        <p:txBody>
          <a:bodyPr wrap="square" rtlCol="0">
            <a:spAutoFit/>
          </a:bodyPr>
          <a:lstStyle/>
          <a:p>
            <a:r>
              <a:rPr kumimoji="1" lang="ja-JP" altLang="en-US" sz="2400">
                <a:latin typeface="Yu Gothic" panose="020B0400000000000000" pitchFamily="34" charset="-128"/>
                <a:ea typeface="Yu Gothic" panose="020B0400000000000000" pitchFamily="34" charset="-128"/>
              </a:rPr>
              <a:t>この中から絞る際に女性が住むことを考え静かな駅がいいということを補足として加え、</a:t>
            </a:r>
            <a:r>
              <a:rPr kumimoji="1" lang="ja-JP" altLang="en-US" sz="2400" b="1">
                <a:solidFill>
                  <a:schemeClr val="accent1"/>
                </a:solidFill>
                <a:latin typeface="Yu Gothic" panose="020B0400000000000000" pitchFamily="34" charset="-128"/>
                <a:ea typeface="Yu Gothic" panose="020B0400000000000000" pitchFamily="34" charset="-128"/>
              </a:rPr>
              <a:t>静かな駅</a:t>
            </a:r>
            <a:r>
              <a:rPr kumimoji="1" lang="en-US" altLang="ja-JP" sz="2400" b="1">
                <a:solidFill>
                  <a:schemeClr val="accent1"/>
                </a:solidFill>
                <a:latin typeface="Yu Gothic" panose="020B0400000000000000" pitchFamily="34" charset="-128"/>
                <a:ea typeface="Yu Gothic" panose="020B0400000000000000" pitchFamily="34" charset="-128"/>
              </a:rPr>
              <a:t> </a:t>
            </a:r>
            <a:r>
              <a:rPr kumimoji="1" lang="ja-JP" altLang="en-US" sz="2400" b="1">
                <a:solidFill>
                  <a:schemeClr val="accent1"/>
                </a:solidFill>
                <a:latin typeface="Yu Gothic" panose="020B0400000000000000" pitchFamily="34" charset="-128"/>
                <a:ea typeface="Yu Gothic" panose="020B0400000000000000" pitchFamily="34" charset="-128"/>
              </a:rPr>
              <a:t>→</a:t>
            </a:r>
            <a:r>
              <a:rPr kumimoji="1" lang="en-US" altLang="ja-JP" sz="2400" b="1">
                <a:solidFill>
                  <a:schemeClr val="accent1"/>
                </a:solidFill>
                <a:latin typeface="Yu Gothic" panose="020B0400000000000000" pitchFamily="34" charset="-128"/>
                <a:ea typeface="Yu Gothic" panose="020B0400000000000000" pitchFamily="34" charset="-128"/>
              </a:rPr>
              <a:t> </a:t>
            </a:r>
            <a:r>
              <a:rPr kumimoji="1" lang="ja-JP" altLang="en-US" sz="2400" b="1">
                <a:solidFill>
                  <a:schemeClr val="accent1"/>
                </a:solidFill>
                <a:latin typeface="Yu Gothic" panose="020B0400000000000000" pitchFamily="34" charset="-128"/>
                <a:ea typeface="Yu Gothic" panose="020B0400000000000000" pitchFamily="34" charset="-128"/>
              </a:rPr>
              <a:t>各駅停車</a:t>
            </a:r>
            <a:r>
              <a:rPr kumimoji="1" lang="en-US" altLang="ja-JP" sz="2400" b="1">
                <a:solidFill>
                  <a:schemeClr val="accent1"/>
                </a:solidFill>
                <a:latin typeface="Yu Gothic" panose="020B0400000000000000" pitchFamily="34" charset="-128"/>
                <a:ea typeface="Yu Gothic" panose="020B0400000000000000" pitchFamily="34" charset="-128"/>
              </a:rPr>
              <a:t> </a:t>
            </a:r>
            <a:r>
              <a:rPr kumimoji="1" lang="ja-JP" altLang="en-US" sz="2400">
                <a:latin typeface="Yu Gothic" panose="020B0400000000000000" pitchFamily="34" charset="-128"/>
                <a:ea typeface="Yu Gothic" panose="020B0400000000000000" pitchFamily="34" charset="-128"/>
              </a:rPr>
              <a:t>のみとまる駅と考えました</a:t>
            </a:r>
          </a:p>
        </p:txBody>
      </p:sp>
      <p:sp>
        <p:nvSpPr>
          <p:cNvPr id="7" name="テキスト ボックス 6">
            <a:extLst>
              <a:ext uri="{FF2B5EF4-FFF2-40B4-BE49-F238E27FC236}">
                <a16:creationId xmlns:a16="http://schemas.microsoft.com/office/drawing/2014/main" id="{240BD1B5-6973-5B54-814E-07AC5E5DE2F0}"/>
              </a:ext>
            </a:extLst>
          </p:cNvPr>
          <p:cNvSpPr txBox="1"/>
          <p:nvPr/>
        </p:nvSpPr>
        <p:spPr>
          <a:xfrm>
            <a:off x="615186" y="5324536"/>
            <a:ext cx="10961628" cy="584775"/>
          </a:xfrm>
          <a:prstGeom prst="rect">
            <a:avLst/>
          </a:prstGeom>
          <a:noFill/>
        </p:spPr>
        <p:txBody>
          <a:bodyPr wrap="square" rtlCol="0">
            <a:spAutoFit/>
          </a:bodyPr>
          <a:lstStyle/>
          <a:p>
            <a:r>
              <a:rPr lang="ja-JP" altLang="en-US" sz="3200" b="1">
                <a:latin typeface="Yu Gothic" panose="020B0400000000000000" pitchFamily="34" charset="-128"/>
                <a:ea typeface="Yu Gothic" panose="020B0400000000000000" pitchFamily="34" charset="-128"/>
              </a:rPr>
              <a:t>最終的に私たちの班で神大生におすすめしたい駅は・・・</a:t>
            </a:r>
            <a:endParaRPr lang="en-US" altLang="ja-JP" sz="3200" b="1">
              <a:latin typeface="Yu Gothic" panose="020B0400000000000000" pitchFamily="34" charset="-128"/>
              <a:ea typeface="Yu Gothic" panose="020B0400000000000000" pitchFamily="34" charset="-128"/>
            </a:endParaRPr>
          </a:p>
        </p:txBody>
      </p:sp>
    </p:spTree>
    <p:extLst>
      <p:ext uri="{BB962C8B-B14F-4D97-AF65-F5344CB8AC3E}">
        <p14:creationId xmlns:p14="http://schemas.microsoft.com/office/powerpoint/2010/main" val="101515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EF695A3F-0545-235C-50FD-C18AF4E0BC6B}"/>
              </a:ext>
            </a:extLst>
          </p:cNvPr>
          <p:cNvSpPr>
            <a:spLocks noGrp="1"/>
          </p:cNvSpPr>
          <p:nvPr>
            <p:ph type="title"/>
          </p:nvPr>
        </p:nvSpPr>
        <p:spPr>
          <a:xfrm>
            <a:off x="8939330" y="1634280"/>
            <a:ext cx="3091607" cy="1655483"/>
          </a:xfrm>
        </p:spPr>
        <p:txBody>
          <a:bodyPr anchor="b">
            <a:normAutofit/>
          </a:bodyPr>
          <a:lstStyle/>
          <a:p>
            <a:r>
              <a:rPr lang="ja-JP" altLang="en-US" sz="4000">
                <a:latin typeface="HGMaruGothicMPRO"/>
                <a:ea typeface="HGMaruGothicMPRO"/>
              </a:rPr>
              <a:t>黄金町駅</a:t>
            </a:r>
            <a:endParaRPr kumimoji="1" lang="ja-JP" altLang="en-US" sz="4000">
              <a:latin typeface="HGMaruGothicMPRO"/>
              <a:ea typeface="HGMaruGothicMPRO"/>
            </a:endParaRPr>
          </a:p>
        </p:txBody>
      </p:sp>
      <p:pic>
        <p:nvPicPr>
          <p:cNvPr id="4" name="図 4">
            <a:extLst>
              <a:ext uri="{FF2B5EF4-FFF2-40B4-BE49-F238E27FC236}">
                <a16:creationId xmlns:a16="http://schemas.microsoft.com/office/drawing/2014/main" id="{15A4D332-ADA8-8543-F9A6-1AF64BB40442}"/>
              </a:ext>
            </a:extLst>
          </p:cNvPr>
          <p:cNvPicPr>
            <a:picLocks noChangeAspect="1"/>
          </p:cNvPicPr>
          <p:nvPr/>
        </p:nvPicPr>
        <p:blipFill rotWithShape="1">
          <a:blip r:embed="rId2"/>
          <a:srcRect l="5022"/>
          <a:stretch/>
        </p:blipFill>
        <p:spPr>
          <a:xfrm>
            <a:off x="20" y="431"/>
            <a:ext cx="8115280" cy="6408311"/>
          </a:xfrm>
          <a:prstGeom prst="rect">
            <a:avLst/>
          </a:prstGeom>
        </p:spPr>
      </p:pic>
      <p:sp>
        <p:nvSpPr>
          <p:cNvPr id="18" name="Content Placeholder 7">
            <a:extLst>
              <a:ext uri="{FF2B5EF4-FFF2-40B4-BE49-F238E27FC236}">
                <a16:creationId xmlns:a16="http://schemas.microsoft.com/office/drawing/2014/main" id="{DC962978-1E29-D45A-3837-802B3C59F284}"/>
              </a:ext>
            </a:extLst>
          </p:cNvPr>
          <p:cNvSpPr>
            <a:spLocks noGrp="1"/>
          </p:cNvSpPr>
          <p:nvPr>
            <p:ph idx="1"/>
          </p:nvPr>
        </p:nvSpPr>
        <p:spPr>
          <a:xfrm>
            <a:off x="8643193" y="2418408"/>
            <a:ext cx="2942813" cy="3540265"/>
          </a:xfrm>
        </p:spPr>
        <p:txBody>
          <a:bodyPr>
            <a:normAutofit/>
          </a:bodyPr>
          <a:lstStyle/>
          <a:p>
            <a:endParaRPr lang="en-US" sz="2000"/>
          </a:p>
        </p:txBody>
      </p:sp>
      <p:sp>
        <p:nvSpPr>
          <p:cNvPr id="19"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9775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094D963-2B8C-60D0-A661-028BDD3579C7}"/>
              </a:ext>
            </a:extLst>
          </p:cNvPr>
          <p:cNvSpPr>
            <a:spLocks noGrp="1"/>
          </p:cNvSpPr>
          <p:nvPr>
            <p:ph type="title"/>
          </p:nvPr>
        </p:nvSpPr>
        <p:spPr>
          <a:xfrm>
            <a:off x="8958709" y="2114710"/>
            <a:ext cx="3091607" cy="1655483"/>
          </a:xfrm>
        </p:spPr>
        <p:txBody>
          <a:bodyPr vert="horz" lIns="91440" tIns="45720" rIns="91440" bIns="45720" rtlCol="0" anchor="b">
            <a:normAutofit/>
          </a:bodyPr>
          <a:lstStyle/>
          <a:p>
            <a:r>
              <a:rPr lang="ja-JP" altLang="en-US" sz="4000">
                <a:latin typeface="HGMaruGothicMPRO"/>
                <a:ea typeface="HGMaruGothicMPRO"/>
              </a:rPr>
              <a:t>反町駅</a:t>
            </a:r>
            <a:endParaRPr kumimoji="1" lang="en-US" altLang="ja-JP" sz="4000">
              <a:latin typeface="HGMaruGothicMPRO"/>
              <a:ea typeface="HGMaruGothicMPRO"/>
            </a:endParaRPr>
          </a:p>
        </p:txBody>
      </p:sp>
      <p:pic>
        <p:nvPicPr>
          <p:cNvPr id="4" name="図 4" descr="建物の間の道路&#10;&#10;説明は自動で生成されたものです">
            <a:extLst>
              <a:ext uri="{FF2B5EF4-FFF2-40B4-BE49-F238E27FC236}">
                <a16:creationId xmlns:a16="http://schemas.microsoft.com/office/drawing/2014/main" id="{88F3FF78-CC40-9637-9912-2F41EC3DEA38}"/>
              </a:ext>
            </a:extLst>
          </p:cNvPr>
          <p:cNvPicPr>
            <a:picLocks noChangeAspect="1"/>
          </p:cNvPicPr>
          <p:nvPr/>
        </p:nvPicPr>
        <p:blipFill rotWithShape="1">
          <a:blip r:embed="rId2"/>
          <a:srcRect l="6642" r="8828" b="-1"/>
          <a:stretch/>
        </p:blipFill>
        <p:spPr>
          <a:xfrm>
            <a:off x="20" y="431"/>
            <a:ext cx="8115280" cy="6408311"/>
          </a:xfrm>
          <a:prstGeom prst="rect">
            <a:avLst/>
          </a:prstGeom>
        </p:spPr>
      </p:pic>
      <p:sp>
        <p:nvSpPr>
          <p:cNvPr id="12" name="Content Placeholder 12">
            <a:extLst>
              <a:ext uri="{FF2B5EF4-FFF2-40B4-BE49-F238E27FC236}">
                <a16:creationId xmlns:a16="http://schemas.microsoft.com/office/drawing/2014/main" id="{BD823CE7-2929-99C1-9194-125BC9644876}"/>
              </a:ext>
            </a:extLst>
          </p:cNvPr>
          <p:cNvSpPr>
            <a:spLocks noGrp="1"/>
          </p:cNvSpPr>
          <p:nvPr>
            <p:ph idx="1"/>
          </p:nvPr>
        </p:nvSpPr>
        <p:spPr>
          <a:xfrm>
            <a:off x="8643193" y="2418408"/>
            <a:ext cx="2942813" cy="3540265"/>
          </a:xfrm>
        </p:spPr>
        <p:txBody>
          <a:bodyPr vert="horz" lIns="91440" tIns="45720" rIns="91440" bIns="45720" rtlCol="0" anchor="t">
            <a:normAutofit/>
          </a:bodyPr>
          <a:lstStyle/>
          <a:p>
            <a:pPr marL="0" indent="0">
              <a:buNone/>
            </a:pPr>
            <a:endParaRPr lang="ja-JP" altLang="en-US" sz="2000">
              <a:ea typeface="游ゴシック" panose="020F0502020204030204"/>
            </a:endParaRPr>
          </a:p>
        </p:txBody>
      </p:sp>
      <p:sp>
        <p:nvSpPr>
          <p:cNvPr id="18" name="Rectangle 17">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723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8B3C420-F250-5C62-62BB-AB6BDB1E5312}"/>
              </a:ext>
            </a:extLst>
          </p:cNvPr>
          <p:cNvSpPr>
            <a:spLocks noGrp="1"/>
          </p:cNvSpPr>
          <p:nvPr>
            <p:ph type="title"/>
          </p:nvPr>
        </p:nvSpPr>
        <p:spPr>
          <a:xfrm>
            <a:off x="8594555" y="2151316"/>
            <a:ext cx="3318585" cy="1655483"/>
          </a:xfrm>
        </p:spPr>
        <p:txBody>
          <a:bodyPr anchor="b">
            <a:normAutofit/>
          </a:bodyPr>
          <a:lstStyle/>
          <a:p>
            <a:r>
              <a:rPr lang="ja-JP" altLang="en-US" sz="4000">
                <a:latin typeface="HGMaruGothicMPRO"/>
                <a:ea typeface="HGMaruGothicMPRO"/>
              </a:rPr>
              <a:t>阪東橋駅周辺</a:t>
            </a:r>
          </a:p>
        </p:txBody>
      </p:sp>
      <p:pic>
        <p:nvPicPr>
          <p:cNvPr id="4" name="図 4">
            <a:extLst>
              <a:ext uri="{FF2B5EF4-FFF2-40B4-BE49-F238E27FC236}">
                <a16:creationId xmlns:a16="http://schemas.microsoft.com/office/drawing/2014/main" id="{2F30D814-BE1E-8A4C-F689-4AA3B19A791B}"/>
              </a:ext>
            </a:extLst>
          </p:cNvPr>
          <p:cNvPicPr>
            <a:picLocks noChangeAspect="1"/>
          </p:cNvPicPr>
          <p:nvPr/>
        </p:nvPicPr>
        <p:blipFill rotWithShape="1">
          <a:blip r:embed="rId2"/>
          <a:srcRect r="13887"/>
          <a:stretch/>
        </p:blipFill>
        <p:spPr>
          <a:xfrm>
            <a:off x="20" y="431"/>
            <a:ext cx="8115280" cy="6408311"/>
          </a:xfrm>
          <a:prstGeom prst="rect">
            <a:avLst/>
          </a:prstGeom>
        </p:spPr>
      </p:pic>
      <p:sp>
        <p:nvSpPr>
          <p:cNvPr id="8" name="Content Placeholder 7">
            <a:extLst>
              <a:ext uri="{FF2B5EF4-FFF2-40B4-BE49-F238E27FC236}">
                <a16:creationId xmlns:a16="http://schemas.microsoft.com/office/drawing/2014/main" id="{0B444031-DF57-FDCF-BCA8-238BC3361A51}"/>
              </a:ext>
            </a:extLst>
          </p:cNvPr>
          <p:cNvSpPr>
            <a:spLocks noGrp="1"/>
          </p:cNvSpPr>
          <p:nvPr>
            <p:ph idx="1"/>
          </p:nvPr>
        </p:nvSpPr>
        <p:spPr>
          <a:xfrm>
            <a:off x="8643193" y="2418408"/>
            <a:ext cx="2942813" cy="3540265"/>
          </a:xfrm>
        </p:spPr>
        <p:txBody>
          <a:bodyPr>
            <a:normAutofit/>
          </a:bodyPr>
          <a:lstStyle/>
          <a:p>
            <a:endParaRPr lang="en-US" sz="2000"/>
          </a:p>
        </p:txBody>
      </p:sp>
      <p:sp>
        <p:nvSpPr>
          <p:cNvPr id="13" name="Rectangle 12">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5874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53D6420E-EBF1-0BE9-19D6-74147EFE5FAD}"/>
              </a:ext>
            </a:extLst>
          </p:cNvPr>
          <p:cNvSpPr>
            <a:spLocks noGrp="1"/>
          </p:cNvSpPr>
          <p:nvPr>
            <p:ph type="title"/>
          </p:nvPr>
        </p:nvSpPr>
        <p:spPr>
          <a:xfrm>
            <a:off x="232064" y="209261"/>
            <a:ext cx="5251316" cy="1807305"/>
          </a:xfrm>
        </p:spPr>
        <p:txBody>
          <a:bodyPr>
            <a:normAutofit/>
          </a:bodyPr>
          <a:lstStyle/>
          <a:p>
            <a:r>
              <a:rPr lang="ja-JP" altLang="en-US" sz="6000" b="1" i="1">
                <a:latin typeface="Arial Nova"/>
                <a:ea typeface="游ゴシック Light"/>
              </a:rPr>
              <a:t>まとめ</a:t>
            </a:r>
            <a:endParaRPr kumimoji="1" lang="ja-JP" altLang="en-US" sz="6000" b="1" i="1">
              <a:latin typeface="Arial Nova"/>
            </a:endParaRPr>
          </a:p>
        </p:txBody>
      </p:sp>
      <p:sp>
        <p:nvSpPr>
          <p:cNvPr id="31" name="Content Placeholder 24">
            <a:extLst>
              <a:ext uri="{FF2B5EF4-FFF2-40B4-BE49-F238E27FC236}">
                <a16:creationId xmlns:a16="http://schemas.microsoft.com/office/drawing/2014/main" id="{A83CBCC9-04EA-289D-B89D-A34AD5D32447}"/>
              </a:ext>
            </a:extLst>
          </p:cNvPr>
          <p:cNvSpPr>
            <a:spLocks noGrp="1"/>
          </p:cNvSpPr>
          <p:nvPr>
            <p:ph idx="1"/>
          </p:nvPr>
        </p:nvSpPr>
        <p:spPr>
          <a:xfrm>
            <a:off x="422564" y="2030230"/>
            <a:ext cx="6334120" cy="4493097"/>
          </a:xfrm>
        </p:spPr>
        <p:txBody>
          <a:bodyPr vert="horz" lIns="91440" tIns="45720" rIns="91440" bIns="45720" rtlCol="0" anchor="t">
            <a:normAutofit/>
          </a:bodyPr>
          <a:lstStyle/>
          <a:p>
            <a:pPr marL="0" indent="0">
              <a:buNone/>
            </a:pPr>
            <a:r>
              <a:rPr lang="ja-JP" altLang="en-US" sz="2000">
                <a:ea typeface="游ゴシック"/>
              </a:rPr>
              <a:t>・東急東横線では反町駅が最強</a:t>
            </a:r>
            <a:endParaRPr lang="en-US" altLang="ja-JP" sz="2000">
              <a:ea typeface="游ゴシック"/>
            </a:endParaRPr>
          </a:p>
          <a:p>
            <a:pPr marL="0" indent="0">
              <a:buNone/>
            </a:pPr>
            <a:endParaRPr lang="en-US" altLang="ja-JP" sz="2000">
              <a:ea typeface="游ゴシック"/>
            </a:endParaRPr>
          </a:p>
          <a:p>
            <a:pPr marL="0" indent="0">
              <a:buNone/>
            </a:pPr>
            <a:r>
              <a:rPr lang="ja-JP" altLang="en-US" sz="2000">
                <a:ea typeface="游ゴシック"/>
              </a:rPr>
              <a:t>・全三線で比べてみると大きな順位変動が起こる</a:t>
            </a:r>
            <a:endParaRPr lang="en-US" altLang="ja-JP" sz="2000">
              <a:ea typeface="游ゴシック"/>
            </a:endParaRPr>
          </a:p>
          <a:p>
            <a:pPr marL="0" indent="0">
              <a:buNone/>
            </a:pPr>
            <a:r>
              <a:rPr lang="ja-JP" altLang="en-US" sz="2000">
                <a:ea typeface="游ゴシック"/>
              </a:rPr>
              <a:t>例</a:t>
            </a:r>
            <a:r>
              <a:rPr lang="en-US" altLang="ja-JP" sz="2000">
                <a:ea typeface="游ゴシック"/>
              </a:rPr>
              <a:t>:</a:t>
            </a:r>
            <a:r>
              <a:rPr lang="ja-JP" altLang="en-US" sz="2000">
                <a:ea typeface="游ゴシック"/>
              </a:rPr>
              <a:t>　「最強」反町駅は平均築年数で</a:t>
            </a:r>
            <a:r>
              <a:rPr lang="en-US" altLang="ja-JP" sz="2000">
                <a:solidFill>
                  <a:srgbClr val="FF0000"/>
                </a:solidFill>
                <a:ea typeface="游ゴシック"/>
              </a:rPr>
              <a:t>31</a:t>
            </a:r>
            <a:r>
              <a:rPr lang="ja-JP" altLang="en-US" sz="2000">
                <a:ea typeface="游ゴシック"/>
              </a:rPr>
              <a:t>位</a:t>
            </a:r>
            <a:endParaRPr lang="en-US" altLang="ja-JP" sz="2000">
              <a:ea typeface="游ゴシック"/>
            </a:endParaRPr>
          </a:p>
          <a:p>
            <a:pPr marL="0" indent="0">
              <a:buNone/>
            </a:pPr>
            <a:r>
              <a:rPr lang="ja-JP" altLang="en-US" sz="2000">
                <a:ea typeface="游ゴシック"/>
              </a:rPr>
              <a:t>　　　　　　　　　　（平均合計時間は</a:t>
            </a:r>
            <a:r>
              <a:rPr lang="en-US" altLang="ja-JP" sz="2000">
                <a:ea typeface="游ゴシック"/>
              </a:rPr>
              <a:t>1</a:t>
            </a:r>
            <a:r>
              <a:rPr lang="ja-JP" altLang="en-US" sz="2000">
                <a:ea typeface="游ゴシック"/>
              </a:rPr>
              <a:t>位）</a:t>
            </a:r>
            <a:endParaRPr lang="en-US" altLang="ja-JP" sz="2000">
              <a:ea typeface="游ゴシック"/>
            </a:endParaRPr>
          </a:p>
          <a:p>
            <a:pPr marL="0" indent="0">
              <a:buNone/>
            </a:pPr>
            <a:r>
              <a:rPr lang="ja-JP" altLang="en-US" sz="2000">
                <a:ea typeface="游ゴシック"/>
              </a:rPr>
              <a:t>　ブルーライン</a:t>
            </a:r>
            <a:r>
              <a:rPr lang="en-US" altLang="ja-JP" sz="2000">
                <a:ea typeface="游ゴシック"/>
              </a:rPr>
              <a:t>1</a:t>
            </a:r>
            <a:r>
              <a:rPr lang="ja-JP" altLang="en-US" sz="2000">
                <a:ea typeface="游ゴシック"/>
              </a:rPr>
              <a:t>位　阪東橋は平均合計時間で</a:t>
            </a:r>
            <a:r>
              <a:rPr lang="en-US" altLang="ja-JP" sz="2000">
                <a:solidFill>
                  <a:srgbClr val="FF0000"/>
                </a:solidFill>
                <a:ea typeface="游ゴシック"/>
              </a:rPr>
              <a:t>19</a:t>
            </a:r>
            <a:r>
              <a:rPr lang="ja-JP" altLang="en-US" sz="2000">
                <a:ea typeface="游ゴシック"/>
              </a:rPr>
              <a:t>位</a:t>
            </a:r>
            <a:endParaRPr lang="en-US" altLang="ja-JP" sz="2000">
              <a:ea typeface="游ゴシック"/>
            </a:endParaRPr>
          </a:p>
          <a:p>
            <a:pPr marL="0" indent="0">
              <a:buNone/>
            </a:pPr>
            <a:endParaRPr lang="en-US" altLang="ja-JP" sz="2000">
              <a:ea typeface="游ゴシック"/>
            </a:endParaRPr>
          </a:p>
          <a:p>
            <a:pPr marL="0" indent="0">
              <a:buNone/>
            </a:pPr>
            <a:r>
              <a:rPr lang="ja-JP" altLang="en-US" sz="2000">
                <a:ea typeface="游ゴシック"/>
              </a:rPr>
              <a:t>京急本線合計時間</a:t>
            </a:r>
            <a:r>
              <a:rPr lang="en-US" altLang="ja-JP" sz="2000">
                <a:ea typeface="游ゴシック"/>
              </a:rPr>
              <a:t>1</a:t>
            </a:r>
            <a:r>
              <a:rPr lang="ja-JP" altLang="en-US" sz="2000">
                <a:ea typeface="游ゴシック"/>
              </a:rPr>
              <a:t>位　神奈川駅は平均築年数で</a:t>
            </a:r>
            <a:r>
              <a:rPr lang="ja-JP" altLang="en-US" sz="2000">
                <a:solidFill>
                  <a:srgbClr val="FF0000"/>
                </a:solidFill>
                <a:ea typeface="游ゴシック"/>
              </a:rPr>
              <a:t>圏外</a:t>
            </a:r>
            <a:endParaRPr lang="en-US" altLang="ja-JP" sz="2000">
              <a:solidFill>
                <a:srgbClr val="FF0000"/>
              </a:solidFill>
              <a:ea typeface="游ゴシック"/>
            </a:endParaRPr>
          </a:p>
          <a:p>
            <a:pPr marL="0" indent="0">
              <a:buNone/>
            </a:pPr>
            <a:endParaRPr lang="en-US" altLang="ja-JP" sz="2000">
              <a:ea typeface="游ゴシック"/>
            </a:endParaRPr>
          </a:p>
          <a:p>
            <a:pPr marL="0" indent="0">
              <a:buNone/>
            </a:pPr>
            <a:r>
              <a:rPr lang="ja-JP" altLang="en-US" sz="2000">
                <a:ea typeface="游ゴシック"/>
              </a:rPr>
              <a:t>・三線最強は</a:t>
            </a:r>
            <a:r>
              <a:rPr lang="ja-JP" altLang="en-US">
                <a:ea typeface="游ゴシック"/>
              </a:rPr>
              <a:t>黄金町駅</a:t>
            </a:r>
            <a:r>
              <a:rPr lang="ja-JP" altLang="en-US" sz="1600">
                <a:ea typeface="游ゴシック"/>
              </a:rPr>
              <a:t>（築年数</a:t>
            </a:r>
            <a:r>
              <a:rPr lang="en-US" altLang="ja-JP" sz="1600">
                <a:ea typeface="游ゴシック"/>
              </a:rPr>
              <a:t>2</a:t>
            </a:r>
            <a:r>
              <a:rPr lang="ja-JP" altLang="en-US" sz="1600">
                <a:ea typeface="游ゴシック"/>
              </a:rPr>
              <a:t>位、合計時間</a:t>
            </a:r>
            <a:r>
              <a:rPr lang="en-US" altLang="ja-JP" sz="1600">
                <a:ea typeface="游ゴシック"/>
              </a:rPr>
              <a:t>13</a:t>
            </a:r>
            <a:r>
              <a:rPr lang="ja-JP" altLang="en-US" sz="1600">
                <a:ea typeface="游ゴシック"/>
              </a:rPr>
              <a:t>位）</a:t>
            </a:r>
            <a:endParaRPr lang="en-US" altLang="ja-JP" sz="2000">
              <a:ea typeface="游ゴシック"/>
            </a:endParaRPr>
          </a:p>
          <a:p>
            <a:endParaRPr lang="en-US" altLang="ja-JP" sz="2000">
              <a:ea typeface="游ゴシック"/>
            </a:endParaRPr>
          </a:p>
          <a:p>
            <a:endParaRPr lang="en-US" altLang="ja-JP" sz="2000">
              <a:ea typeface="游ゴシック"/>
            </a:endParaRPr>
          </a:p>
        </p:txBody>
      </p:sp>
      <p:pic>
        <p:nvPicPr>
          <p:cNvPr id="7" name="図 9" descr="街の高層ビルの眺め">
            <a:extLst>
              <a:ext uri="{FF2B5EF4-FFF2-40B4-BE49-F238E27FC236}">
                <a16:creationId xmlns:a16="http://schemas.microsoft.com/office/drawing/2014/main" id="{D34AE3E1-21B9-32C2-0782-BF2D2128E567}"/>
              </a:ext>
            </a:extLst>
          </p:cNvPr>
          <p:cNvPicPr>
            <a:picLocks noChangeAspect="1"/>
          </p:cNvPicPr>
          <p:nvPr/>
        </p:nvPicPr>
        <p:blipFill rotWithShape="1">
          <a:blip r:embed="rId3"/>
          <a:srcRect l="29757" r="1220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007274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グラフィックス 4" descr="都市 枠線">
            <a:extLst>
              <a:ext uri="{FF2B5EF4-FFF2-40B4-BE49-F238E27FC236}">
                <a16:creationId xmlns:a16="http://schemas.microsoft.com/office/drawing/2014/main" id="{1D81D79C-F7A9-78AE-374C-0470AF29850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99969" y="3137390"/>
            <a:ext cx="2728198" cy="2728198"/>
          </a:xfrm>
          <a:prstGeom prst="rect">
            <a:avLst/>
          </a:prstGeom>
        </p:spPr>
      </p:pic>
      <p:cxnSp>
        <p:nvCxnSpPr>
          <p:cNvPr id="7" name="直線矢印コネクタ 6">
            <a:extLst>
              <a:ext uri="{FF2B5EF4-FFF2-40B4-BE49-F238E27FC236}">
                <a16:creationId xmlns:a16="http://schemas.microsoft.com/office/drawing/2014/main" id="{B17FF3F3-C151-4091-2423-7B01A167ABF6}"/>
              </a:ext>
            </a:extLst>
          </p:cNvPr>
          <p:cNvCxnSpPr/>
          <p:nvPr/>
        </p:nvCxnSpPr>
        <p:spPr>
          <a:xfrm flipV="1">
            <a:off x="644130" y="1897856"/>
            <a:ext cx="4510084" cy="14288"/>
          </a:xfrm>
          <a:prstGeom prst="straightConnector1">
            <a:avLst/>
          </a:prstGeom>
          <a:ln w="57150">
            <a:prstDash val="solid"/>
          </a:ln>
        </p:spPr>
        <p:style>
          <a:lnRef idx="1">
            <a:schemeClr val="accent4"/>
          </a:lnRef>
          <a:fillRef idx="0">
            <a:schemeClr val="accent4"/>
          </a:fillRef>
          <a:effectRef idx="0">
            <a:schemeClr val="accent4"/>
          </a:effectRef>
          <a:fontRef idx="minor">
            <a:schemeClr val="tx1"/>
          </a:fontRef>
        </p:style>
      </p:cxnSp>
      <p:sp>
        <p:nvSpPr>
          <p:cNvPr id="6" name="テキスト ボックス 5">
            <a:extLst>
              <a:ext uri="{FF2B5EF4-FFF2-40B4-BE49-F238E27FC236}">
                <a16:creationId xmlns:a16="http://schemas.microsoft.com/office/drawing/2014/main" id="{CDC9EFB1-9ED1-EA21-27FB-798E15665BC5}"/>
              </a:ext>
            </a:extLst>
          </p:cNvPr>
          <p:cNvSpPr txBox="1"/>
          <p:nvPr/>
        </p:nvSpPr>
        <p:spPr>
          <a:xfrm>
            <a:off x="3391933" y="2182700"/>
            <a:ext cx="6881443" cy="337708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400050" indent="-342900">
              <a:lnSpc>
                <a:spcPct val="90000"/>
              </a:lnSpc>
              <a:spcAft>
                <a:spcPts val="600"/>
              </a:spcAft>
              <a:buFont typeface="Wingdings" panose="020B0604020202020204" pitchFamily="34" charset="0"/>
              <a:buChar char="ü"/>
            </a:pPr>
            <a:r>
              <a:rPr lang="ja-JP" altLang="en-US" sz="2400" b="1">
                <a:ea typeface="游ゴシック"/>
              </a:rPr>
              <a:t>築年数</a:t>
            </a:r>
            <a:endParaRPr lang="ja-JP"/>
          </a:p>
          <a:p>
            <a:pPr marL="685800" lvl="2">
              <a:lnSpc>
                <a:spcPct val="90000"/>
              </a:lnSpc>
              <a:spcAft>
                <a:spcPts val="600"/>
              </a:spcAft>
            </a:pPr>
            <a:r>
              <a:rPr lang="ja-JP" altLang="en-US" sz="2400">
                <a:ea typeface="游ゴシック"/>
              </a:rPr>
              <a:t>女性の住む物件はセキュリティを重視する必要がある。</a:t>
            </a:r>
          </a:p>
          <a:p>
            <a:pPr marL="685800" lvl="2">
              <a:lnSpc>
                <a:spcPct val="90000"/>
              </a:lnSpc>
              <a:spcAft>
                <a:spcPts val="600"/>
              </a:spcAft>
            </a:pPr>
            <a:r>
              <a:rPr lang="ja-JP" altLang="en-US" sz="2400">
                <a:ea typeface="游ゴシック"/>
              </a:rPr>
              <a:t>築年数が浅い＝セキュリティが高いと考え、平均築年数を基準の一つとした。</a:t>
            </a:r>
          </a:p>
          <a:p>
            <a:pPr lvl="1" indent="-228600">
              <a:lnSpc>
                <a:spcPct val="90000"/>
              </a:lnSpc>
              <a:spcAft>
                <a:spcPts val="600"/>
              </a:spcAft>
              <a:buFont typeface="Arial" panose="020B0604020202020204" pitchFamily="34" charset="0"/>
              <a:buChar char="•"/>
            </a:pPr>
            <a:endParaRPr lang="en-US" altLang="ja-JP" sz="2400">
              <a:ea typeface="游ゴシック"/>
            </a:endParaRPr>
          </a:p>
          <a:p>
            <a:pPr marL="400050" indent="-342900">
              <a:lnSpc>
                <a:spcPct val="90000"/>
              </a:lnSpc>
              <a:spcAft>
                <a:spcPts val="600"/>
              </a:spcAft>
              <a:buFont typeface="Wingdings" panose="020B0604020202020204" pitchFamily="34" charset="0"/>
              <a:buChar char="ü"/>
            </a:pPr>
            <a:r>
              <a:rPr lang="ja-JP" altLang="en-US" sz="2400" b="1">
                <a:ea typeface="游ゴシック"/>
              </a:rPr>
              <a:t>合計時間</a:t>
            </a:r>
          </a:p>
          <a:p>
            <a:pPr marL="685800" lvl="2">
              <a:lnSpc>
                <a:spcPct val="90000"/>
              </a:lnSpc>
              <a:spcAft>
                <a:spcPts val="600"/>
              </a:spcAft>
            </a:pPr>
            <a:r>
              <a:rPr lang="ja-JP" altLang="en-US" sz="2400">
                <a:ea typeface="游ゴシック"/>
              </a:rPr>
              <a:t>女性は準備に時間がかかるので登校時間が短い方が良い。また、夜遅くに長時間外を歩く必要がないよう、合計時間を重視した。</a:t>
            </a:r>
          </a:p>
        </p:txBody>
      </p:sp>
      <p:sp>
        <p:nvSpPr>
          <p:cNvPr id="2" name="タイトル 1">
            <a:extLst>
              <a:ext uri="{FF2B5EF4-FFF2-40B4-BE49-F238E27FC236}">
                <a16:creationId xmlns:a16="http://schemas.microsoft.com/office/drawing/2014/main" id="{0FC4FCD4-968F-F811-9879-F26A5C441638}"/>
              </a:ext>
            </a:extLst>
          </p:cNvPr>
          <p:cNvSpPr>
            <a:spLocks noGrp="1"/>
          </p:cNvSpPr>
          <p:nvPr>
            <p:ph type="title"/>
          </p:nvPr>
        </p:nvSpPr>
        <p:spPr>
          <a:xfrm>
            <a:off x="861418" y="736199"/>
            <a:ext cx="4376772" cy="1597228"/>
          </a:xfrm>
        </p:spPr>
        <p:txBody>
          <a:bodyPr vert="horz" lIns="91440" tIns="45720" rIns="91440" bIns="45720" rtlCol="0" anchor="ctr">
            <a:normAutofit/>
          </a:bodyPr>
          <a:lstStyle/>
          <a:p>
            <a:r>
              <a:rPr lang="ja-JP" altLang="en-US" sz="6000" kern="1200">
                <a:latin typeface="游ゴシック"/>
                <a:ea typeface="游ゴシック"/>
              </a:rPr>
              <a:t>分析の基準</a:t>
            </a:r>
          </a:p>
        </p:txBody>
      </p:sp>
    </p:spTree>
    <p:extLst>
      <p:ext uri="{BB962C8B-B14F-4D97-AF65-F5344CB8AC3E}">
        <p14:creationId xmlns:p14="http://schemas.microsoft.com/office/powerpoint/2010/main" val="1748421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図 5" descr="グラフ, ヒストグラム&#10;&#10;説明は自動で生成されたものです">
            <a:extLst>
              <a:ext uri="{FF2B5EF4-FFF2-40B4-BE49-F238E27FC236}">
                <a16:creationId xmlns:a16="http://schemas.microsoft.com/office/drawing/2014/main" id="{C464B75B-EEE1-BC02-5945-43946E3CE50B}"/>
              </a:ext>
            </a:extLst>
          </p:cNvPr>
          <p:cNvPicPr>
            <a:picLocks noGrp="1" noChangeAspect="1"/>
          </p:cNvPicPr>
          <p:nvPr>
            <p:ph idx="1"/>
          </p:nvPr>
        </p:nvPicPr>
        <p:blipFill>
          <a:blip r:embed="rId3"/>
          <a:stretch>
            <a:fillRect/>
          </a:stretch>
        </p:blipFill>
        <p:spPr>
          <a:xfrm>
            <a:off x="227700" y="583801"/>
            <a:ext cx="11733549" cy="5026324"/>
          </a:xfrm>
        </p:spPr>
      </p:pic>
      <p:sp>
        <p:nvSpPr>
          <p:cNvPr id="32" name="テキスト ボックス 31">
            <a:extLst>
              <a:ext uri="{FF2B5EF4-FFF2-40B4-BE49-F238E27FC236}">
                <a16:creationId xmlns:a16="http://schemas.microsoft.com/office/drawing/2014/main" id="{23811AC5-2FF6-FB8A-1E60-16845262837A}"/>
              </a:ext>
            </a:extLst>
          </p:cNvPr>
          <p:cNvSpPr txBox="1"/>
          <p:nvPr/>
        </p:nvSpPr>
        <p:spPr>
          <a:xfrm>
            <a:off x="10972799" y="5747657"/>
            <a:ext cx="180975"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ja-JP" altLang="en-US"/>
          </a:p>
        </p:txBody>
      </p:sp>
      <p:sp>
        <p:nvSpPr>
          <p:cNvPr id="34" name="テキスト ボックス 33">
            <a:extLst>
              <a:ext uri="{FF2B5EF4-FFF2-40B4-BE49-F238E27FC236}">
                <a16:creationId xmlns:a16="http://schemas.microsoft.com/office/drawing/2014/main" id="{DD68F287-FB92-F1E1-C047-6E0F5B5A20F1}"/>
              </a:ext>
            </a:extLst>
          </p:cNvPr>
          <p:cNvSpPr txBox="1"/>
          <p:nvPr/>
        </p:nvSpPr>
        <p:spPr>
          <a:xfrm>
            <a:off x="972135" y="5723164"/>
            <a:ext cx="10244677" cy="584775"/>
          </a:xfrm>
          <a:prstGeom prst="rect">
            <a:avLst/>
          </a:prstGeom>
          <a:gradFill>
            <a:gsLst>
              <a:gs pos="2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ja-JP" altLang="en-US" sz="3200" i="1">
                <a:ea typeface="游ゴシック"/>
              </a:rPr>
              <a:t>上位３路線の京急本線・東急東横線・ブルーライン</a:t>
            </a:r>
            <a:endParaRPr lang="en-US" altLang="ja-JP" sz="3200" i="1">
              <a:ea typeface="游ゴシック"/>
            </a:endParaRPr>
          </a:p>
        </p:txBody>
      </p:sp>
      <mc:AlternateContent xmlns:mc="http://schemas.openxmlformats.org/markup-compatibility/2006">
        <mc:Choice xmlns:p14="http://schemas.microsoft.com/office/powerpoint/2010/main" Requires="p14">
          <p:contentPart p14:bwMode="auto" r:id="rId4">
            <p14:nvContentPartPr>
              <p14:cNvPr id="39" name="インク 38">
                <a:extLst>
                  <a:ext uri="{FF2B5EF4-FFF2-40B4-BE49-F238E27FC236}">
                    <a16:creationId xmlns:a16="http://schemas.microsoft.com/office/drawing/2014/main" id="{9072EE7B-5CEC-AA0E-2396-7B45321700AB}"/>
                  </a:ext>
                </a:extLst>
              </p14:cNvPr>
              <p14:cNvContentPartPr/>
              <p14:nvPr/>
            </p14:nvContentPartPr>
            <p14:xfrm>
              <a:off x="2096571" y="4060031"/>
              <a:ext cx="52506" cy="910166"/>
            </p14:xfrm>
          </p:contentPart>
        </mc:Choice>
        <mc:Fallback>
          <p:pic>
            <p:nvPicPr>
              <p:cNvPr id="39" name="インク 38">
                <a:extLst>
                  <a:ext uri="{FF2B5EF4-FFF2-40B4-BE49-F238E27FC236}">
                    <a16:creationId xmlns:a16="http://schemas.microsoft.com/office/drawing/2014/main" id="{9072EE7B-5CEC-AA0E-2396-7B45321700AB}"/>
                  </a:ext>
                </a:extLst>
              </p:cNvPr>
              <p:cNvPicPr/>
              <p:nvPr/>
            </p:nvPicPr>
            <p:blipFill>
              <a:blip r:embed="rId5"/>
              <a:stretch>
                <a:fillRect/>
              </a:stretch>
            </p:blipFill>
            <p:spPr>
              <a:xfrm>
                <a:off x="2025134" y="3916074"/>
                <a:ext cx="195022" cy="119771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0" name="インク 39">
                <a:extLst>
                  <a:ext uri="{FF2B5EF4-FFF2-40B4-BE49-F238E27FC236}">
                    <a16:creationId xmlns:a16="http://schemas.microsoft.com/office/drawing/2014/main" id="{FA88D172-3F7D-2A42-95EC-50422596B157}"/>
                  </a:ext>
                </a:extLst>
              </p14:cNvPr>
              <p14:cNvContentPartPr/>
              <p14:nvPr/>
            </p14:nvContentPartPr>
            <p14:xfrm>
              <a:off x="1570667" y="4054078"/>
              <a:ext cx="65378" cy="620880"/>
            </p14:xfrm>
          </p:contentPart>
        </mc:Choice>
        <mc:Fallback>
          <p:pic>
            <p:nvPicPr>
              <p:cNvPr id="40" name="インク 39">
                <a:extLst>
                  <a:ext uri="{FF2B5EF4-FFF2-40B4-BE49-F238E27FC236}">
                    <a16:creationId xmlns:a16="http://schemas.microsoft.com/office/drawing/2014/main" id="{FA88D172-3F7D-2A42-95EC-50422596B157}"/>
                  </a:ext>
                </a:extLst>
              </p:cNvPr>
              <p:cNvPicPr/>
              <p:nvPr/>
            </p:nvPicPr>
            <p:blipFill>
              <a:blip r:embed="rId7"/>
              <a:stretch>
                <a:fillRect/>
              </a:stretch>
            </p:blipFill>
            <p:spPr>
              <a:xfrm>
                <a:off x="1498823" y="3910189"/>
                <a:ext cx="208707" cy="908298"/>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1" name="インク 40">
                <a:extLst>
                  <a:ext uri="{FF2B5EF4-FFF2-40B4-BE49-F238E27FC236}">
                    <a16:creationId xmlns:a16="http://schemas.microsoft.com/office/drawing/2014/main" id="{55D327B1-5B1F-415D-A4D2-51C064CFA1D2}"/>
                  </a:ext>
                </a:extLst>
              </p14:cNvPr>
              <p14:cNvContentPartPr/>
              <p14:nvPr/>
            </p14:nvContentPartPr>
            <p14:xfrm>
              <a:off x="1804763" y="4089796"/>
              <a:ext cx="58835" cy="750452"/>
            </p14:xfrm>
          </p:contentPart>
        </mc:Choice>
        <mc:Fallback>
          <p:pic>
            <p:nvPicPr>
              <p:cNvPr id="41" name="インク 40">
                <a:extLst>
                  <a:ext uri="{FF2B5EF4-FFF2-40B4-BE49-F238E27FC236}">
                    <a16:creationId xmlns:a16="http://schemas.microsoft.com/office/drawing/2014/main" id="{55D327B1-5B1F-415D-A4D2-51C064CFA1D2}"/>
                  </a:ext>
                </a:extLst>
              </p:cNvPr>
              <p:cNvPicPr/>
              <p:nvPr/>
            </p:nvPicPr>
            <p:blipFill>
              <a:blip r:embed="rId9"/>
              <a:stretch>
                <a:fillRect/>
              </a:stretch>
            </p:blipFill>
            <p:spPr>
              <a:xfrm>
                <a:off x="1733013" y="3945824"/>
                <a:ext cx="201976" cy="1038035"/>
              </a:xfrm>
              <a:prstGeom prst="rect">
                <a:avLst/>
              </a:prstGeom>
            </p:spPr>
          </p:pic>
        </mc:Fallback>
      </mc:AlternateContent>
    </p:spTree>
    <p:extLst>
      <p:ext uri="{BB962C8B-B14F-4D97-AF65-F5344CB8AC3E}">
        <p14:creationId xmlns:p14="http://schemas.microsoft.com/office/powerpoint/2010/main" val="2202469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3F25FA9-02A4-EEE2-C62E-756CDD2BAF51}"/>
              </a:ext>
            </a:extLst>
          </p:cNvPr>
          <p:cNvSpPr>
            <a:spLocks noGrp="1"/>
          </p:cNvSpPr>
          <p:nvPr>
            <p:ph type="title"/>
          </p:nvPr>
        </p:nvSpPr>
        <p:spPr>
          <a:xfrm>
            <a:off x="342897" y="5398618"/>
            <a:ext cx="11506202" cy="905894"/>
          </a:xfrm>
          <a:noFill/>
          <a:ln>
            <a:noFill/>
          </a:ln>
        </p:spPr>
        <p:txBody>
          <a:bodyPr>
            <a:noAutofit/>
          </a:bodyPr>
          <a:lstStyle/>
          <a:p>
            <a:pPr algn="ctr"/>
            <a:r>
              <a:rPr kumimoji="1" lang="ja-JP" altLang="en-US" sz="4800" b="1">
                <a:solidFill>
                  <a:schemeClr val="accent1"/>
                </a:solidFill>
                <a:ea typeface="游ゴシック Light"/>
              </a:rPr>
              <a:t>黄金町駅</a:t>
            </a:r>
            <a:r>
              <a:rPr kumimoji="1" lang="ja-JP" altLang="en-US" sz="4800">
                <a:ea typeface="游ゴシック Light"/>
              </a:rPr>
              <a:t>・</a:t>
            </a:r>
            <a:r>
              <a:rPr kumimoji="1" lang="ja-JP" altLang="en-US" sz="4800" b="1">
                <a:solidFill>
                  <a:schemeClr val="accent1"/>
                </a:solidFill>
                <a:ea typeface="游ゴシック Light"/>
              </a:rPr>
              <a:t>日ノ出町駅</a:t>
            </a:r>
            <a:r>
              <a:rPr kumimoji="1" lang="ja-JP" altLang="en-US" sz="4800">
                <a:ea typeface="游ゴシック Light"/>
              </a:rPr>
              <a:t>が築年数が浅い</a:t>
            </a:r>
          </a:p>
        </p:txBody>
      </p:sp>
      <p:pic>
        <p:nvPicPr>
          <p:cNvPr id="5" name="コンテンツ プレースホルダー 4" descr="グラフ, 棒グラフ&#10;&#10;自動的に生成された説明">
            <a:extLst>
              <a:ext uri="{FF2B5EF4-FFF2-40B4-BE49-F238E27FC236}">
                <a16:creationId xmlns:a16="http://schemas.microsoft.com/office/drawing/2014/main" id="{4E094E97-8FF9-7E0D-8B4F-E882004E26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075" y="394593"/>
            <a:ext cx="11705659" cy="4830518"/>
          </a:xfrm>
        </p:spPr>
      </p:pic>
      <mc:AlternateContent xmlns:mc="http://schemas.openxmlformats.org/markup-compatibility/2006">
        <mc:Choice xmlns:p14="http://schemas.microsoft.com/office/powerpoint/2010/main" Requires="p14">
          <p:contentPart p14:bwMode="auto" r:id="rId4">
            <p14:nvContentPartPr>
              <p14:cNvPr id="8" name="インク 7">
                <a:extLst>
                  <a:ext uri="{FF2B5EF4-FFF2-40B4-BE49-F238E27FC236}">
                    <a16:creationId xmlns:a16="http://schemas.microsoft.com/office/drawing/2014/main" id="{CEB2452A-2909-1C5D-5C18-453C0DED2740}"/>
                  </a:ext>
                </a:extLst>
              </p14:cNvPr>
              <p14:cNvContentPartPr/>
              <p14:nvPr/>
            </p14:nvContentPartPr>
            <p14:xfrm>
              <a:off x="11221026" y="3982640"/>
              <a:ext cx="48644" cy="630383"/>
            </p14:xfrm>
          </p:contentPart>
        </mc:Choice>
        <mc:Fallback>
          <p:pic>
            <p:nvPicPr>
              <p:cNvPr id="8" name="インク 7">
                <a:extLst>
                  <a:ext uri="{FF2B5EF4-FFF2-40B4-BE49-F238E27FC236}">
                    <a16:creationId xmlns:a16="http://schemas.microsoft.com/office/drawing/2014/main" id="{CEB2452A-2909-1C5D-5C18-453C0DED2740}"/>
                  </a:ext>
                </a:extLst>
              </p:cNvPr>
              <p:cNvPicPr/>
              <p:nvPr/>
            </p:nvPicPr>
            <p:blipFill>
              <a:blip r:embed="rId5"/>
              <a:stretch>
                <a:fillRect/>
              </a:stretch>
            </p:blipFill>
            <p:spPr>
              <a:xfrm>
                <a:off x="11149491" y="3838717"/>
                <a:ext cx="191357" cy="91786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インク 8">
                <a:extLst>
                  <a:ext uri="{FF2B5EF4-FFF2-40B4-BE49-F238E27FC236}">
                    <a16:creationId xmlns:a16="http://schemas.microsoft.com/office/drawing/2014/main" id="{516154FD-FF46-DD22-DE94-4B710C157814}"/>
                  </a:ext>
                </a:extLst>
              </p14:cNvPr>
              <p14:cNvContentPartPr/>
              <p14:nvPr/>
            </p14:nvContentPartPr>
            <p14:xfrm>
              <a:off x="10860787" y="3869530"/>
              <a:ext cx="27737" cy="869253"/>
            </p14:xfrm>
          </p:contentPart>
        </mc:Choice>
        <mc:Fallback>
          <p:pic>
            <p:nvPicPr>
              <p:cNvPr id="9" name="インク 8">
                <a:extLst>
                  <a:ext uri="{FF2B5EF4-FFF2-40B4-BE49-F238E27FC236}">
                    <a16:creationId xmlns:a16="http://schemas.microsoft.com/office/drawing/2014/main" id="{516154FD-FF46-DD22-DE94-4B710C157814}"/>
                  </a:ext>
                </a:extLst>
              </p:cNvPr>
              <p:cNvPicPr/>
              <p:nvPr/>
            </p:nvPicPr>
            <p:blipFill>
              <a:blip r:embed="rId7"/>
              <a:stretch>
                <a:fillRect/>
              </a:stretch>
            </p:blipFill>
            <p:spPr>
              <a:xfrm>
                <a:off x="10789666" y="3725614"/>
                <a:ext cx="169622" cy="1156725"/>
              </a:xfrm>
              <a:prstGeom prst="rect">
                <a:avLst/>
              </a:prstGeom>
            </p:spPr>
          </p:pic>
        </mc:Fallback>
      </mc:AlternateContent>
    </p:spTree>
    <p:extLst>
      <p:ext uri="{BB962C8B-B14F-4D97-AF65-F5344CB8AC3E}">
        <p14:creationId xmlns:p14="http://schemas.microsoft.com/office/powerpoint/2010/main" val="192553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A8C0F8-C47E-75AD-A8F0-83BEE25A1843}"/>
              </a:ext>
            </a:extLst>
          </p:cNvPr>
          <p:cNvSpPr>
            <a:spLocks noGrp="1"/>
          </p:cNvSpPr>
          <p:nvPr>
            <p:ph type="title"/>
          </p:nvPr>
        </p:nvSpPr>
        <p:spPr>
          <a:xfrm>
            <a:off x="-395288" y="5060948"/>
            <a:ext cx="12982576" cy="1325563"/>
          </a:xfrm>
        </p:spPr>
        <p:txBody>
          <a:bodyPr>
            <a:normAutofit/>
          </a:bodyPr>
          <a:lstStyle/>
          <a:p>
            <a:pPr algn="ctr"/>
            <a:r>
              <a:rPr kumimoji="1" lang="ja-JP" altLang="en-US" sz="3800" b="1">
                <a:solidFill>
                  <a:schemeClr val="accent1"/>
                </a:solidFill>
                <a:ea typeface="游ゴシック Light"/>
              </a:rPr>
              <a:t>反町駅</a:t>
            </a:r>
            <a:r>
              <a:rPr kumimoji="1" lang="ja-JP" altLang="en-US" sz="3800">
                <a:ea typeface="游ゴシック Light"/>
              </a:rPr>
              <a:t>・</a:t>
            </a:r>
            <a:r>
              <a:rPr kumimoji="1" lang="ja-JP" altLang="en-US" sz="3800" b="1">
                <a:solidFill>
                  <a:schemeClr val="accent1"/>
                </a:solidFill>
                <a:ea typeface="游ゴシック Light"/>
              </a:rPr>
              <a:t>東白楽駅</a:t>
            </a:r>
            <a:r>
              <a:rPr kumimoji="1" lang="ja-JP" altLang="en-US" sz="3800">
                <a:ea typeface="游ゴシック Light"/>
              </a:rPr>
              <a:t>が築年数が浅い（横浜駅は除外）</a:t>
            </a:r>
          </a:p>
        </p:txBody>
      </p:sp>
      <p:pic>
        <p:nvPicPr>
          <p:cNvPr id="5" name="コンテンツ プレースホルダー 4" descr="グラフ, 棒グラフ&#10;&#10;自動的に生成された説明">
            <a:extLst>
              <a:ext uri="{FF2B5EF4-FFF2-40B4-BE49-F238E27FC236}">
                <a16:creationId xmlns:a16="http://schemas.microsoft.com/office/drawing/2014/main" id="{0F76CDCA-2ABA-C5D9-5361-CB89678912D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559" y="471489"/>
            <a:ext cx="11950882" cy="4587084"/>
          </a:xfrm>
        </p:spPr>
      </p:pic>
      <mc:AlternateContent xmlns:mc="http://schemas.openxmlformats.org/markup-compatibility/2006">
        <mc:Choice xmlns:p14="http://schemas.microsoft.com/office/powerpoint/2010/main" Requires="p14">
          <p:contentPart p14:bwMode="auto" r:id="rId4">
            <p14:nvContentPartPr>
              <p14:cNvPr id="4" name="インク 3">
                <a:extLst>
                  <a:ext uri="{FF2B5EF4-FFF2-40B4-BE49-F238E27FC236}">
                    <a16:creationId xmlns:a16="http://schemas.microsoft.com/office/drawing/2014/main" id="{5F6ECB72-C420-79E2-CE6F-55CE4C403611}"/>
                  </a:ext>
                </a:extLst>
              </p14:cNvPr>
              <p14:cNvContentPartPr/>
              <p14:nvPr/>
            </p14:nvContentPartPr>
            <p14:xfrm>
              <a:off x="10393896" y="4125515"/>
              <a:ext cx="12425" cy="457738"/>
            </p14:xfrm>
          </p:contentPart>
        </mc:Choice>
        <mc:Fallback>
          <p:pic>
            <p:nvPicPr>
              <p:cNvPr id="4" name="インク 3">
                <a:extLst>
                  <a:ext uri="{FF2B5EF4-FFF2-40B4-BE49-F238E27FC236}">
                    <a16:creationId xmlns:a16="http://schemas.microsoft.com/office/drawing/2014/main" id="{5F6ECB72-C420-79E2-CE6F-55CE4C403611}"/>
                  </a:ext>
                </a:extLst>
              </p:cNvPr>
              <p:cNvPicPr/>
              <p:nvPr/>
            </p:nvPicPr>
            <p:blipFill>
              <a:blip r:embed="rId5"/>
              <a:stretch>
                <a:fillRect/>
              </a:stretch>
            </p:blipFill>
            <p:spPr>
              <a:xfrm>
                <a:off x="10322896" y="3981685"/>
                <a:ext cx="154070" cy="74503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インク 5">
                <a:extLst>
                  <a:ext uri="{FF2B5EF4-FFF2-40B4-BE49-F238E27FC236}">
                    <a16:creationId xmlns:a16="http://schemas.microsoft.com/office/drawing/2014/main" id="{9836FD97-2411-AA6F-E795-6FA61C8479D5}"/>
                  </a:ext>
                </a:extLst>
              </p14:cNvPr>
              <p14:cNvContentPartPr/>
              <p14:nvPr/>
            </p14:nvContentPartPr>
            <p14:xfrm>
              <a:off x="9548812" y="4101702"/>
              <a:ext cx="34659" cy="630369"/>
            </p14:xfrm>
          </p:contentPart>
        </mc:Choice>
        <mc:Fallback>
          <p:pic>
            <p:nvPicPr>
              <p:cNvPr id="6" name="インク 5">
                <a:extLst>
                  <a:ext uri="{FF2B5EF4-FFF2-40B4-BE49-F238E27FC236}">
                    <a16:creationId xmlns:a16="http://schemas.microsoft.com/office/drawing/2014/main" id="{9836FD97-2411-AA6F-E795-6FA61C8479D5}"/>
                  </a:ext>
                </a:extLst>
              </p:cNvPr>
              <p:cNvPicPr/>
              <p:nvPr/>
            </p:nvPicPr>
            <p:blipFill>
              <a:blip r:embed="rId7"/>
              <a:stretch>
                <a:fillRect/>
              </a:stretch>
            </p:blipFill>
            <p:spPr>
              <a:xfrm>
                <a:off x="9477350" y="3957782"/>
                <a:ext cx="177225" cy="917849"/>
              </a:xfrm>
              <a:prstGeom prst="rect">
                <a:avLst/>
              </a:prstGeom>
            </p:spPr>
          </p:pic>
        </mc:Fallback>
      </mc:AlternateContent>
    </p:spTree>
    <p:extLst>
      <p:ext uri="{BB962C8B-B14F-4D97-AF65-F5344CB8AC3E}">
        <p14:creationId xmlns:p14="http://schemas.microsoft.com/office/powerpoint/2010/main" val="282968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2CCC57-CD44-B52A-4738-B2F4404BF79F}"/>
              </a:ext>
            </a:extLst>
          </p:cNvPr>
          <p:cNvSpPr>
            <a:spLocks noGrp="1"/>
          </p:cNvSpPr>
          <p:nvPr>
            <p:ph type="title"/>
          </p:nvPr>
        </p:nvSpPr>
        <p:spPr>
          <a:xfrm>
            <a:off x="838200" y="5407759"/>
            <a:ext cx="10515600" cy="1008548"/>
          </a:xfrm>
        </p:spPr>
        <p:txBody>
          <a:bodyPr/>
          <a:lstStyle/>
          <a:p>
            <a:pPr algn="ctr"/>
            <a:r>
              <a:rPr kumimoji="1" lang="ja-JP" altLang="en-US" b="1">
                <a:solidFill>
                  <a:schemeClr val="accent1"/>
                </a:solidFill>
                <a:ea typeface="游ゴシック Light"/>
              </a:rPr>
              <a:t>阪東橋駅</a:t>
            </a:r>
            <a:r>
              <a:rPr kumimoji="1" lang="ja-JP" altLang="en-US">
                <a:ea typeface="游ゴシック Light"/>
              </a:rPr>
              <a:t>・</a:t>
            </a:r>
            <a:r>
              <a:rPr kumimoji="1" lang="ja-JP" altLang="en-US" b="1">
                <a:solidFill>
                  <a:schemeClr val="accent1"/>
                </a:solidFill>
                <a:ea typeface="游ゴシック Light"/>
              </a:rPr>
              <a:t>吉野町駅</a:t>
            </a:r>
            <a:r>
              <a:rPr kumimoji="1" lang="ja-JP" altLang="en-US">
                <a:ea typeface="游ゴシック Light"/>
              </a:rPr>
              <a:t>が築年数が浅い</a:t>
            </a:r>
          </a:p>
        </p:txBody>
      </p:sp>
      <p:pic>
        <p:nvPicPr>
          <p:cNvPr id="5" name="コンテンツ プレースホルダー 4" descr="グラフ, 棒グラフ&#10;&#10;自動的に生成された説明">
            <a:extLst>
              <a:ext uri="{FF2B5EF4-FFF2-40B4-BE49-F238E27FC236}">
                <a16:creationId xmlns:a16="http://schemas.microsoft.com/office/drawing/2014/main" id="{755CEF5C-E2DD-5D20-9D71-640C39D724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839" y="334477"/>
            <a:ext cx="11886322" cy="5073282"/>
          </a:xfrm>
        </p:spPr>
      </p:pic>
      <mc:AlternateContent xmlns:mc="http://schemas.openxmlformats.org/markup-compatibility/2006">
        <mc:Choice xmlns:p14="http://schemas.microsoft.com/office/powerpoint/2010/main" Requires="p14">
          <p:contentPart p14:bwMode="auto" r:id="rId4">
            <p14:nvContentPartPr>
              <p14:cNvPr id="4" name="インク 3">
                <a:extLst>
                  <a:ext uri="{FF2B5EF4-FFF2-40B4-BE49-F238E27FC236}">
                    <a16:creationId xmlns:a16="http://schemas.microsoft.com/office/drawing/2014/main" id="{ACACB344-8D43-1838-1C85-6D6D8EC384E3}"/>
                  </a:ext>
                </a:extLst>
              </p14:cNvPr>
              <p14:cNvContentPartPr/>
              <p14:nvPr/>
            </p14:nvContentPartPr>
            <p14:xfrm>
              <a:off x="11304726" y="3958827"/>
              <a:ext cx="48045" cy="630625"/>
            </p14:xfrm>
          </p:contentPart>
        </mc:Choice>
        <mc:Fallback>
          <p:pic>
            <p:nvPicPr>
              <p:cNvPr id="4" name="インク 3">
                <a:extLst>
                  <a:ext uri="{FF2B5EF4-FFF2-40B4-BE49-F238E27FC236}">
                    <a16:creationId xmlns:a16="http://schemas.microsoft.com/office/drawing/2014/main" id="{ACACB344-8D43-1838-1C85-6D6D8EC384E3}"/>
                  </a:ext>
                </a:extLst>
              </p:cNvPr>
              <p:cNvPicPr/>
              <p:nvPr/>
            </p:nvPicPr>
            <p:blipFill>
              <a:blip r:embed="rId5"/>
              <a:stretch>
                <a:fillRect/>
              </a:stretch>
            </p:blipFill>
            <p:spPr>
              <a:xfrm>
                <a:off x="11233017" y="3814849"/>
                <a:ext cx="191104" cy="918222"/>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インク 5">
                <a:extLst>
                  <a:ext uri="{FF2B5EF4-FFF2-40B4-BE49-F238E27FC236}">
                    <a16:creationId xmlns:a16="http://schemas.microsoft.com/office/drawing/2014/main" id="{5FC7DF05-8EEE-502B-049B-C237AEBD2E92}"/>
                  </a:ext>
                </a:extLst>
              </p14:cNvPr>
              <p14:cNvContentPartPr/>
              <p14:nvPr/>
            </p14:nvContentPartPr>
            <p14:xfrm>
              <a:off x="10996657" y="3981294"/>
              <a:ext cx="28796" cy="593645"/>
            </p14:xfrm>
          </p:contentPart>
        </mc:Choice>
        <mc:Fallback>
          <p:pic>
            <p:nvPicPr>
              <p:cNvPr id="6" name="インク 5">
                <a:extLst>
                  <a:ext uri="{FF2B5EF4-FFF2-40B4-BE49-F238E27FC236}">
                    <a16:creationId xmlns:a16="http://schemas.microsoft.com/office/drawing/2014/main" id="{5FC7DF05-8EEE-502B-049B-C237AEBD2E92}"/>
                  </a:ext>
                </a:extLst>
              </p:cNvPr>
              <p:cNvPicPr/>
              <p:nvPr/>
            </p:nvPicPr>
            <p:blipFill>
              <a:blip r:embed="rId7"/>
              <a:stretch>
                <a:fillRect/>
              </a:stretch>
            </p:blipFill>
            <p:spPr>
              <a:xfrm>
                <a:off x="10925556" y="3837380"/>
                <a:ext cx="170643" cy="881113"/>
              </a:xfrm>
              <a:prstGeom prst="rect">
                <a:avLst/>
              </a:prstGeom>
            </p:spPr>
          </p:pic>
        </mc:Fallback>
      </mc:AlternateContent>
    </p:spTree>
    <p:extLst>
      <p:ext uri="{BB962C8B-B14F-4D97-AF65-F5344CB8AC3E}">
        <p14:creationId xmlns:p14="http://schemas.microsoft.com/office/powerpoint/2010/main" val="2432100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439603-9B25-3D27-3C15-8ADBB651CA29}"/>
              </a:ext>
            </a:extLst>
          </p:cNvPr>
          <p:cNvSpPr>
            <a:spLocks noGrp="1"/>
          </p:cNvSpPr>
          <p:nvPr>
            <p:ph type="title"/>
          </p:nvPr>
        </p:nvSpPr>
        <p:spPr>
          <a:xfrm>
            <a:off x="514350" y="5348559"/>
            <a:ext cx="11163300" cy="1509441"/>
          </a:xfrm>
        </p:spPr>
        <p:txBody>
          <a:bodyPr>
            <a:normAutofit fontScale="90000"/>
          </a:bodyPr>
          <a:lstStyle/>
          <a:p>
            <a:pPr algn="r"/>
            <a:r>
              <a:rPr kumimoji="1" lang="ja-JP" altLang="en-US">
                <a:solidFill>
                  <a:schemeClr val="accent1"/>
                </a:solidFill>
                <a:latin typeface="Yu Gothic" panose="020B0400000000000000" pitchFamily="34" charset="-128"/>
                <a:ea typeface="Yu Gothic" panose="020B0400000000000000" pitchFamily="34" charset="-128"/>
              </a:rPr>
              <a:t>神奈川駅</a:t>
            </a:r>
            <a:r>
              <a:rPr kumimoji="1" lang="ja-JP" altLang="en-US">
                <a:latin typeface="Yu Gothic" panose="020B0400000000000000" pitchFamily="34" charset="-128"/>
                <a:ea typeface="Yu Gothic" panose="020B0400000000000000" pitchFamily="34" charset="-128"/>
              </a:rPr>
              <a:t>・</a:t>
            </a:r>
            <a:r>
              <a:rPr kumimoji="1" lang="ja-JP" altLang="en-US">
                <a:solidFill>
                  <a:schemeClr val="accent1"/>
                </a:solidFill>
                <a:latin typeface="Yu Gothic" panose="020B0400000000000000" pitchFamily="34" charset="-128"/>
                <a:ea typeface="Yu Gothic" panose="020B0400000000000000" pitchFamily="34" charset="-128"/>
              </a:rPr>
              <a:t>京急東神奈川駅</a:t>
            </a:r>
            <a:r>
              <a:rPr kumimoji="1" lang="ja-JP" altLang="en-US">
                <a:latin typeface="Yu Gothic" panose="020B0400000000000000" pitchFamily="34" charset="-128"/>
                <a:ea typeface="Yu Gothic" panose="020B0400000000000000" pitchFamily="34" charset="-128"/>
              </a:rPr>
              <a:t>が合計時間が少ない</a:t>
            </a:r>
            <a:br>
              <a:rPr kumimoji="1" lang="en-US" altLang="ja-JP">
                <a:latin typeface="Yu Gothic" panose="020B0400000000000000" pitchFamily="34" charset="-128"/>
                <a:ea typeface="Yu Gothic" panose="020B0400000000000000" pitchFamily="34" charset="-128"/>
              </a:rPr>
            </a:br>
            <a:r>
              <a:rPr kumimoji="1" lang="ja-JP" altLang="en-US">
                <a:latin typeface="Yu Gothic" panose="020B0400000000000000" pitchFamily="34" charset="-128"/>
                <a:ea typeface="Yu Gothic" panose="020B0400000000000000" pitchFamily="34" charset="-128"/>
              </a:rPr>
              <a:t>（横浜駅は除外）</a:t>
            </a:r>
          </a:p>
        </p:txBody>
      </p:sp>
      <p:pic>
        <p:nvPicPr>
          <p:cNvPr id="7" name="図 7" descr="グラフ, 棒グラフ&#10;&#10;説明は自動で生成されたものです">
            <a:extLst>
              <a:ext uri="{FF2B5EF4-FFF2-40B4-BE49-F238E27FC236}">
                <a16:creationId xmlns:a16="http://schemas.microsoft.com/office/drawing/2014/main" id="{87FD16B3-1BBA-5673-B64A-3935BF152FF1}"/>
              </a:ext>
            </a:extLst>
          </p:cNvPr>
          <p:cNvPicPr>
            <a:picLocks noGrp="1" noChangeAspect="1"/>
          </p:cNvPicPr>
          <p:nvPr>
            <p:ph idx="1"/>
          </p:nvPr>
        </p:nvPicPr>
        <p:blipFill>
          <a:blip r:embed="rId3"/>
          <a:stretch>
            <a:fillRect/>
          </a:stretch>
        </p:blipFill>
        <p:spPr>
          <a:xfrm>
            <a:off x="190500" y="447946"/>
            <a:ext cx="11811000" cy="4833494"/>
          </a:xfrm>
        </p:spPr>
      </p:pic>
      <mc:AlternateContent xmlns:mc="http://schemas.openxmlformats.org/markup-compatibility/2006">
        <mc:Choice xmlns:p14="http://schemas.microsoft.com/office/powerpoint/2010/main" Requires="p14">
          <p:contentPart p14:bwMode="auto" r:id="rId4">
            <p14:nvContentPartPr>
              <p14:cNvPr id="5" name="インク 4">
                <a:extLst>
                  <a:ext uri="{FF2B5EF4-FFF2-40B4-BE49-F238E27FC236}">
                    <a16:creationId xmlns:a16="http://schemas.microsoft.com/office/drawing/2014/main" id="{4F10D392-A432-0CFB-C19F-2A27F77F9B5C}"/>
                  </a:ext>
                </a:extLst>
              </p14:cNvPr>
              <p14:cNvContentPartPr/>
              <p14:nvPr/>
            </p14:nvContentPartPr>
            <p14:xfrm>
              <a:off x="10912078" y="4018358"/>
              <a:ext cx="30024" cy="618463"/>
            </p14:xfrm>
          </p:contentPart>
        </mc:Choice>
        <mc:Fallback>
          <p:pic>
            <p:nvPicPr>
              <p:cNvPr id="5" name="インク 4">
                <a:extLst>
                  <a:ext uri="{FF2B5EF4-FFF2-40B4-BE49-F238E27FC236}">
                    <a16:creationId xmlns:a16="http://schemas.microsoft.com/office/drawing/2014/main" id="{4F10D392-A432-0CFB-C19F-2A27F77F9B5C}"/>
                  </a:ext>
                </a:extLst>
              </p:cNvPr>
              <p:cNvPicPr/>
              <p:nvPr/>
            </p:nvPicPr>
            <p:blipFill>
              <a:blip r:embed="rId5"/>
              <a:stretch>
                <a:fillRect/>
              </a:stretch>
            </p:blipFill>
            <p:spPr>
              <a:xfrm>
                <a:off x="10841433" y="3874446"/>
                <a:ext cx="170960" cy="905928"/>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9" name="インク 8">
                <a:extLst>
                  <a:ext uri="{FF2B5EF4-FFF2-40B4-BE49-F238E27FC236}">
                    <a16:creationId xmlns:a16="http://schemas.microsoft.com/office/drawing/2014/main" id="{76111486-1A07-C15E-208C-CE87AEFF4FEE}"/>
                  </a:ext>
                </a:extLst>
              </p14:cNvPr>
              <p14:cNvContentPartPr/>
              <p14:nvPr/>
            </p14:nvContentPartPr>
            <p14:xfrm>
              <a:off x="10447473" y="4024312"/>
              <a:ext cx="71698" cy="1076853"/>
            </p14:xfrm>
          </p:contentPart>
        </mc:Choice>
        <mc:Fallback>
          <p:pic>
            <p:nvPicPr>
              <p:cNvPr id="9" name="インク 8">
                <a:extLst>
                  <a:ext uri="{FF2B5EF4-FFF2-40B4-BE49-F238E27FC236}">
                    <a16:creationId xmlns:a16="http://schemas.microsoft.com/office/drawing/2014/main" id="{76111486-1A07-C15E-208C-CE87AEFF4FEE}"/>
                  </a:ext>
                </a:extLst>
              </p:cNvPr>
              <p:cNvPicPr/>
              <p:nvPr/>
            </p:nvPicPr>
            <p:blipFill>
              <a:blip r:embed="rId7"/>
              <a:stretch>
                <a:fillRect/>
              </a:stretch>
            </p:blipFill>
            <p:spPr>
              <a:xfrm>
                <a:off x="10375775" y="3880348"/>
                <a:ext cx="214736" cy="1364422"/>
              </a:xfrm>
              <a:prstGeom prst="rect">
                <a:avLst/>
              </a:prstGeom>
            </p:spPr>
          </p:pic>
        </mc:Fallback>
      </mc:AlternateContent>
    </p:spTree>
    <p:extLst>
      <p:ext uri="{BB962C8B-B14F-4D97-AF65-F5344CB8AC3E}">
        <p14:creationId xmlns:p14="http://schemas.microsoft.com/office/powerpoint/2010/main" val="4091089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DDD0D7-604A-F57A-476B-C669D0E893D3}"/>
              </a:ext>
            </a:extLst>
          </p:cNvPr>
          <p:cNvSpPr>
            <a:spLocks noGrp="1"/>
          </p:cNvSpPr>
          <p:nvPr>
            <p:ph type="title"/>
          </p:nvPr>
        </p:nvSpPr>
        <p:spPr>
          <a:xfrm>
            <a:off x="838200" y="5118098"/>
            <a:ext cx="10515600" cy="1325563"/>
          </a:xfrm>
        </p:spPr>
        <p:txBody>
          <a:bodyPr/>
          <a:lstStyle/>
          <a:p>
            <a:pPr algn="ctr"/>
            <a:r>
              <a:rPr kumimoji="1" lang="ja-JP" altLang="en-US" b="1">
                <a:solidFill>
                  <a:schemeClr val="accent1"/>
                </a:solidFill>
                <a:ea typeface="游ゴシック Light"/>
              </a:rPr>
              <a:t>反町駅</a:t>
            </a:r>
            <a:r>
              <a:rPr kumimoji="1" lang="ja-JP" altLang="en-US">
                <a:ea typeface="游ゴシック Light"/>
              </a:rPr>
              <a:t>・</a:t>
            </a:r>
            <a:r>
              <a:rPr kumimoji="1" lang="ja-JP" altLang="en-US" b="1">
                <a:solidFill>
                  <a:schemeClr val="accent1"/>
                </a:solidFill>
                <a:ea typeface="游ゴシック Light"/>
              </a:rPr>
              <a:t>東白楽駅</a:t>
            </a:r>
            <a:r>
              <a:rPr kumimoji="1" lang="ja-JP" altLang="en-US">
                <a:ea typeface="游ゴシック Light"/>
              </a:rPr>
              <a:t>が合計時間が少ない</a:t>
            </a:r>
          </a:p>
        </p:txBody>
      </p:sp>
      <p:pic>
        <p:nvPicPr>
          <p:cNvPr id="4" name="図 4" descr="グラフ, 棒グラフ&#10;&#10;説明は自動で生成されたものです">
            <a:extLst>
              <a:ext uri="{FF2B5EF4-FFF2-40B4-BE49-F238E27FC236}">
                <a16:creationId xmlns:a16="http://schemas.microsoft.com/office/drawing/2014/main" id="{284B5895-AA61-4C90-A26C-A12C2930A283}"/>
              </a:ext>
            </a:extLst>
          </p:cNvPr>
          <p:cNvPicPr>
            <a:picLocks noGrp="1" noChangeAspect="1"/>
          </p:cNvPicPr>
          <p:nvPr>
            <p:ph idx="1"/>
          </p:nvPr>
        </p:nvPicPr>
        <p:blipFill>
          <a:blip r:embed="rId2"/>
          <a:stretch>
            <a:fillRect/>
          </a:stretch>
        </p:blipFill>
        <p:spPr>
          <a:xfrm>
            <a:off x="193977" y="414339"/>
            <a:ext cx="11804046" cy="4484176"/>
          </a:xfrm>
        </p:spPr>
      </p:pic>
      <mc:AlternateContent xmlns:mc="http://schemas.openxmlformats.org/markup-compatibility/2006">
        <mc:Choice xmlns:p14="http://schemas.microsoft.com/office/powerpoint/2010/main" Requires="p14">
          <p:contentPart p14:bwMode="auto" r:id="rId3">
            <p14:nvContentPartPr>
              <p14:cNvPr id="3" name="インク 2">
                <a:extLst>
                  <a:ext uri="{FF2B5EF4-FFF2-40B4-BE49-F238E27FC236}">
                    <a16:creationId xmlns:a16="http://schemas.microsoft.com/office/drawing/2014/main" id="{8E8A3DE7-F030-2F4E-FBA1-04E6960B30AC}"/>
                  </a:ext>
                </a:extLst>
              </p14:cNvPr>
              <p14:cNvContentPartPr/>
              <p14:nvPr/>
            </p14:nvContentPartPr>
            <p14:xfrm>
              <a:off x="10335622" y="4049415"/>
              <a:ext cx="21960" cy="329400"/>
            </p14:xfrm>
          </p:contentPart>
        </mc:Choice>
        <mc:Fallback>
          <p:pic>
            <p:nvPicPr>
              <p:cNvPr id="3" name="インク 2">
                <a:extLst>
                  <a:ext uri="{FF2B5EF4-FFF2-40B4-BE49-F238E27FC236}">
                    <a16:creationId xmlns:a16="http://schemas.microsoft.com/office/drawing/2014/main" id="{8E8A3DE7-F030-2F4E-FBA1-04E6960B30AC}"/>
                  </a:ext>
                </a:extLst>
              </p:cNvPr>
              <p:cNvPicPr/>
              <p:nvPr/>
            </p:nvPicPr>
            <p:blipFill>
              <a:blip r:embed="rId4"/>
              <a:stretch>
                <a:fillRect/>
              </a:stretch>
            </p:blipFill>
            <p:spPr>
              <a:xfrm>
                <a:off x="10281622" y="3941533"/>
                <a:ext cx="129600" cy="544805"/>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インク 4">
                <a:extLst>
                  <a:ext uri="{FF2B5EF4-FFF2-40B4-BE49-F238E27FC236}">
                    <a16:creationId xmlns:a16="http://schemas.microsoft.com/office/drawing/2014/main" id="{7FF18E57-23E7-9F81-104E-E5254CCA41B7}"/>
                  </a:ext>
                </a:extLst>
              </p14:cNvPr>
              <p14:cNvContentPartPr/>
              <p14:nvPr/>
            </p14:nvContentPartPr>
            <p14:xfrm>
              <a:off x="9495382" y="4005495"/>
              <a:ext cx="21600" cy="516240"/>
            </p14:xfrm>
          </p:contentPart>
        </mc:Choice>
        <mc:Fallback>
          <p:pic>
            <p:nvPicPr>
              <p:cNvPr id="5" name="インク 4">
                <a:extLst>
                  <a:ext uri="{FF2B5EF4-FFF2-40B4-BE49-F238E27FC236}">
                    <a16:creationId xmlns:a16="http://schemas.microsoft.com/office/drawing/2014/main" id="{7FF18E57-23E7-9F81-104E-E5254CCA41B7}"/>
                  </a:ext>
                </a:extLst>
              </p:cNvPr>
              <p:cNvPicPr/>
              <p:nvPr/>
            </p:nvPicPr>
            <p:blipFill>
              <a:blip r:embed="rId6"/>
              <a:stretch>
                <a:fillRect/>
              </a:stretch>
            </p:blipFill>
            <p:spPr>
              <a:xfrm>
                <a:off x="9441382" y="3897495"/>
                <a:ext cx="129240" cy="731880"/>
              </a:xfrm>
              <a:prstGeom prst="rect">
                <a:avLst/>
              </a:prstGeom>
            </p:spPr>
          </p:pic>
        </mc:Fallback>
      </mc:AlternateContent>
    </p:spTree>
    <p:extLst>
      <p:ext uri="{BB962C8B-B14F-4D97-AF65-F5344CB8AC3E}">
        <p14:creationId xmlns:p14="http://schemas.microsoft.com/office/powerpoint/2010/main" val="3297455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AA65DA-00F1-038D-AE33-082510C4BC36}"/>
              </a:ext>
            </a:extLst>
          </p:cNvPr>
          <p:cNvSpPr>
            <a:spLocks noGrp="1"/>
          </p:cNvSpPr>
          <p:nvPr>
            <p:ph type="title"/>
          </p:nvPr>
        </p:nvSpPr>
        <p:spPr>
          <a:xfrm>
            <a:off x="707227" y="5448302"/>
            <a:ext cx="10777539" cy="1173164"/>
          </a:xfrm>
        </p:spPr>
        <p:txBody>
          <a:bodyPr>
            <a:noAutofit/>
          </a:bodyPr>
          <a:lstStyle/>
          <a:p>
            <a:pPr algn="r"/>
            <a:r>
              <a:rPr kumimoji="1" lang="ja-JP" altLang="en-US" b="1">
                <a:solidFill>
                  <a:schemeClr val="accent1"/>
                </a:solidFill>
                <a:latin typeface="+mn-lt"/>
                <a:ea typeface="游ゴシック Light"/>
              </a:rPr>
              <a:t>桜木町駅</a:t>
            </a:r>
            <a:r>
              <a:rPr kumimoji="1" lang="ja-JP" altLang="en-US">
                <a:latin typeface="+mn-lt"/>
                <a:ea typeface="游ゴシック Light"/>
              </a:rPr>
              <a:t>・</a:t>
            </a:r>
            <a:r>
              <a:rPr kumimoji="1" lang="ja-JP" altLang="en-US" b="1">
                <a:solidFill>
                  <a:schemeClr val="accent1"/>
                </a:solidFill>
                <a:latin typeface="+mn-lt"/>
                <a:ea typeface="游ゴシック Light"/>
              </a:rPr>
              <a:t>高島町駅</a:t>
            </a:r>
            <a:r>
              <a:rPr kumimoji="1" lang="ja-JP" altLang="en-US">
                <a:latin typeface="+mn-lt"/>
                <a:ea typeface="游ゴシック Light"/>
              </a:rPr>
              <a:t>が合計時間が少ない</a:t>
            </a:r>
            <a:br>
              <a:rPr lang="en-US" altLang="ja-JP">
                <a:latin typeface="+mn-lt"/>
              </a:rPr>
            </a:br>
            <a:r>
              <a:rPr kumimoji="1" lang="ja-JP" altLang="en-US">
                <a:latin typeface="+mn-lt"/>
                <a:ea typeface="游ゴシック Light"/>
              </a:rPr>
              <a:t>（横浜駅は除外）</a:t>
            </a:r>
          </a:p>
        </p:txBody>
      </p:sp>
      <p:pic>
        <p:nvPicPr>
          <p:cNvPr id="4" name="図 4" descr="グラフ, 棒グラフ&#10;&#10;説明は自動で生成されたものです">
            <a:extLst>
              <a:ext uri="{FF2B5EF4-FFF2-40B4-BE49-F238E27FC236}">
                <a16:creationId xmlns:a16="http://schemas.microsoft.com/office/drawing/2014/main" id="{4F1B0972-FE27-F11C-D652-D7F3600E0AFC}"/>
              </a:ext>
            </a:extLst>
          </p:cNvPr>
          <p:cNvPicPr>
            <a:picLocks noGrp="1" noChangeAspect="1"/>
          </p:cNvPicPr>
          <p:nvPr>
            <p:ph idx="1"/>
          </p:nvPr>
        </p:nvPicPr>
        <p:blipFill>
          <a:blip r:embed="rId2"/>
          <a:stretch>
            <a:fillRect/>
          </a:stretch>
        </p:blipFill>
        <p:spPr>
          <a:xfrm>
            <a:off x="202966" y="365122"/>
            <a:ext cx="11786063" cy="4919663"/>
          </a:xfrm>
        </p:spPr>
      </p:pic>
      <mc:AlternateContent xmlns:mc="http://schemas.openxmlformats.org/markup-compatibility/2006">
        <mc:Choice xmlns:p14="http://schemas.microsoft.com/office/powerpoint/2010/main" Requires="p14">
          <p:contentPart p14:bwMode="auto" r:id="rId3">
            <p14:nvContentPartPr>
              <p14:cNvPr id="3" name="インク 2">
                <a:extLst>
                  <a:ext uri="{FF2B5EF4-FFF2-40B4-BE49-F238E27FC236}">
                    <a16:creationId xmlns:a16="http://schemas.microsoft.com/office/drawing/2014/main" id="{707ADFDA-3309-5A79-B019-D11736122908}"/>
                  </a:ext>
                </a:extLst>
              </p14:cNvPr>
              <p14:cNvContentPartPr/>
              <p14:nvPr/>
            </p14:nvContentPartPr>
            <p14:xfrm>
              <a:off x="10955902" y="3933135"/>
              <a:ext cx="48240" cy="556200"/>
            </p14:xfrm>
          </p:contentPart>
        </mc:Choice>
        <mc:Fallback>
          <p:pic>
            <p:nvPicPr>
              <p:cNvPr id="3" name="インク 2">
                <a:extLst>
                  <a:ext uri="{FF2B5EF4-FFF2-40B4-BE49-F238E27FC236}">
                    <a16:creationId xmlns:a16="http://schemas.microsoft.com/office/drawing/2014/main" id="{707ADFDA-3309-5A79-B019-D11736122908}"/>
                  </a:ext>
                </a:extLst>
              </p:cNvPr>
              <p:cNvPicPr/>
              <p:nvPr/>
            </p:nvPicPr>
            <p:blipFill>
              <a:blip r:embed="rId4"/>
              <a:stretch>
                <a:fillRect/>
              </a:stretch>
            </p:blipFill>
            <p:spPr>
              <a:xfrm>
                <a:off x="10901496" y="3825205"/>
                <a:ext cx="156689" cy="771701"/>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5" name="インク 4">
                <a:extLst>
                  <a:ext uri="{FF2B5EF4-FFF2-40B4-BE49-F238E27FC236}">
                    <a16:creationId xmlns:a16="http://schemas.microsoft.com/office/drawing/2014/main" id="{11B8900F-E0B7-36A1-5EC1-597B26AAD3CE}"/>
                  </a:ext>
                </a:extLst>
              </p14:cNvPr>
              <p14:cNvContentPartPr/>
              <p14:nvPr/>
            </p14:nvContentPartPr>
            <p14:xfrm>
              <a:off x="10641622" y="3977415"/>
              <a:ext cx="14400" cy="586800"/>
            </p14:xfrm>
          </p:contentPart>
        </mc:Choice>
        <mc:Fallback>
          <p:pic>
            <p:nvPicPr>
              <p:cNvPr id="5" name="インク 4">
                <a:extLst>
                  <a:ext uri="{FF2B5EF4-FFF2-40B4-BE49-F238E27FC236}">
                    <a16:creationId xmlns:a16="http://schemas.microsoft.com/office/drawing/2014/main" id="{11B8900F-E0B7-36A1-5EC1-597B26AAD3CE}"/>
                  </a:ext>
                </a:extLst>
              </p:cNvPr>
              <p:cNvPicPr/>
              <p:nvPr/>
            </p:nvPicPr>
            <p:blipFill>
              <a:blip r:embed="rId6"/>
              <a:stretch>
                <a:fillRect/>
              </a:stretch>
            </p:blipFill>
            <p:spPr>
              <a:xfrm>
                <a:off x="10586237" y="3869481"/>
                <a:ext cx="124800" cy="802308"/>
              </a:xfrm>
              <a:prstGeom prst="rect">
                <a:avLst/>
              </a:prstGeom>
            </p:spPr>
          </p:pic>
        </mc:Fallback>
      </mc:AlternateContent>
    </p:spTree>
    <p:extLst>
      <p:ext uri="{BB962C8B-B14F-4D97-AF65-F5344CB8AC3E}">
        <p14:creationId xmlns:p14="http://schemas.microsoft.com/office/powerpoint/2010/main" val="218840159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84533E07AA676D48979708B88691C7FC" ma:contentTypeVersion="7" ma:contentTypeDescription="新しいドキュメントを作成します。" ma:contentTypeScope="" ma:versionID="eaa8b31597336f448cc982e24b89796d">
  <xsd:schema xmlns:xsd="http://www.w3.org/2001/XMLSchema" xmlns:xs="http://www.w3.org/2001/XMLSchema" xmlns:p="http://schemas.microsoft.com/office/2006/metadata/properties" xmlns:ns3="e970ca36-3118-4921-a1fa-32bce8803b2f" targetNamespace="http://schemas.microsoft.com/office/2006/metadata/properties" ma:root="true" ma:fieldsID="d43135f5f70079e29fa6bf36477a7df2" ns3:_="">
    <xsd:import namespace="e970ca36-3118-4921-a1fa-32bce8803b2f"/>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70ca36-3118-4921-a1fa-32bce8803b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39A33A0-F744-4D6D-BE88-B781798EE30B}">
  <ds:schemaRefs>
    <ds:schemaRef ds:uri="http://schemas.microsoft.com/sharepoint/v3/contenttype/forms"/>
  </ds:schemaRefs>
</ds:datastoreItem>
</file>

<file path=customXml/itemProps2.xml><?xml version="1.0" encoding="utf-8"?>
<ds:datastoreItem xmlns:ds="http://schemas.openxmlformats.org/officeDocument/2006/customXml" ds:itemID="{FF1CFA92-97BA-434F-83D8-B02AD8FC8625}">
  <ds:schemaRefs>
    <ds:schemaRef ds:uri="e970ca36-3118-4921-a1fa-32bce8803b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19B0C9E-EA61-4314-A0E3-03A5B35DFB6E}">
  <ds:schemaRefs>
    <ds:schemaRef ds:uri="http://purl.org/dc/dcmitype/"/>
    <ds:schemaRef ds:uri="http://www.w3.org/XML/1998/namespace"/>
    <ds:schemaRef ds:uri="http://purl.org/dc/terms/"/>
    <ds:schemaRef ds:uri="http://purl.org/dc/elements/1.1/"/>
    <ds:schemaRef ds:uri="http://schemas.microsoft.com/office/infopath/2007/PartnerControls"/>
    <ds:schemaRef ds:uri="http://schemas.microsoft.com/office/2006/documentManagement/types"/>
    <ds:schemaRef ds:uri="e970ca36-3118-4921-a1fa-32bce8803b2f"/>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852</Words>
  <Application>Microsoft Macintosh PowerPoint</Application>
  <PresentationFormat>ワイド画面</PresentationFormat>
  <Paragraphs>66</Paragraphs>
  <Slides>16</Slides>
  <Notes>10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16</vt:i4>
      </vt:variant>
    </vt:vector>
  </HeadingPairs>
  <TitlesOfParts>
    <vt:vector size="24" baseType="lpstr">
      <vt:lpstr>HGMaruGothicMPRO</vt:lpstr>
      <vt:lpstr>游ゴシック</vt:lpstr>
      <vt:lpstr>游ゴシック</vt:lpstr>
      <vt:lpstr>游ゴシック Light</vt:lpstr>
      <vt:lpstr>Arial</vt:lpstr>
      <vt:lpstr>Arial Nova</vt:lpstr>
      <vt:lpstr>Wingdings</vt:lpstr>
      <vt:lpstr>Office テーマ</vt:lpstr>
      <vt:lpstr>神大生におすすめの駅</vt:lpstr>
      <vt:lpstr>分析の基準</vt:lpstr>
      <vt:lpstr>PowerPoint プレゼンテーション</vt:lpstr>
      <vt:lpstr>黄金町駅・日ノ出町駅が築年数が浅い</vt:lpstr>
      <vt:lpstr>反町駅・東白楽駅が築年数が浅い（横浜駅は除外）</vt:lpstr>
      <vt:lpstr>阪東橋駅・吉野町駅が築年数が浅い</vt:lpstr>
      <vt:lpstr>神奈川駅・京急東神奈川駅が合計時間が少ない （横浜駅は除外）</vt:lpstr>
      <vt:lpstr>反町駅・東白楽駅が合計時間が少ない</vt:lpstr>
      <vt:lpstr>桜木町駅・高島町駅が合計時間が少ない （横浜駅は除外）</vt:lpstr>
      <vt:lpstr>阪東橋駅・黄金町駅・吉野町駅が築年数が浅い</vt:lpstr>
      <vt:lpstr>反町駅・東白楽駅・神奈川駅が合計時間が少ない （横浜は除外）</vt:lpstr>
      <vt:lpstr>PowerPoint プレゼンテーション</vt:lpstr>
      <vt:lpstr>黄金町駅</vt:lpstr>
      <vt:lpstr>反町駅</vt:lpstr>
      <vt:lpstr>阪東橋駅周辺</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202201867</dc:creator>
  <cp:lastModifiedBy>202202197</cp:lastModifiedBy>
  <cp:revision>1</cp:revision>
  <dcterms:created xsi:type="dcterms:W3CDTF">2022-11-15T04:41:15Z</dcterms:created>
  <dcterms:modified xsi:type="dcterms:W3CDTF">2022-11-15T07:44:19Z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0x01010084533E07AA676D48979708B88691C7FC</vt:lpwstr>
  </property>
</Properties>
</file>